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10"/>
  </p:sldMasterIdLst>
  <p:notesMasterIdLst>
    <p:notesMasterId r:id="rId15"/>
  </p:notesMasterIdLst>
  <p:handoutMasterIdLst>
    <p:handoutMasterId r:id="rId16"/>
  </p:handoutMasterIdLst>
  <p:sldIdLst>
    <p:sldId id="2147483250" r:id="rId11"/>
    <p:sldId id="2147483259" r:id="rId12"/>
    <p:sldId id="2147483260" r:id="rId13"/>
    <p:sldId id="2061" r:id="rId14"/>
  </p:sldIdLst>
  <p:sldSz cx="12195175" cy="6858000"/>
  <p:notesSz cx="6858000" cy="9144000"/>
  <p:embeddedFontLst>
    <p:embeddedFont>
      <p:font typeface="72" panose="020B0503030000000003" pitchFamily="34" charset="0"/>
      <p:regular r:id="rId17"/>
      <p:bold r:id="rId18"/>
      <p:italic r:id="rId19"/>
      <p:boldItalic r:id="rId20"/>
    </p:embeddedFont>
    <p:embeddedFont>
      <p:font typeface="72 Bold" panose="020B0503030000000003" pitchFamily="34" charset="0"/>
      <p:bold r:id="rId21"/>
      <p:italic r:id="rId22"/>
      <p:boldItalic r:id="rId23"/>
    </p:embeddedFont>
    <p:embeddedFont>
      <p:font typeface="72 Brand" panose="020B0504030603020204" pitchFamily="34" charset="0"/>
      <p:regular r:id="rId24"/>
      <p:bold r:id="rId25"/>
      <p:italic r:id="rId26"/>
      <p:boldItalic r:id="rId27"/>
    </p:embeddedFont>
    <p:embeddedFont>
      <p:font typeface="72 Brand Black" panose="020B0504030603020204" pitchFamily="34" charset="0"/>
      <p:bold r:id="rId28"/>
      <p:italic r:id="rId29"/>
      <p:boldItalic r:id="rId30"/>
    </p:embeddedFont>
    <p:embeddedFont>
      <p:font typeface="72 Brand Medium" panose="020B0504030603020204" pitchFamily="34" charset="0"/>
      <p:regular r:id="rId31"/>
      <p:italic r:id="rId32"/>
    </p:embeddedFont>
    <p:embeddedFont>
      <p:font typeface="72 Semibold" panose="020B0503030000000003" pitchFamily="34" charset="0"/>
      <p:regular r:id="rId33"/>
      <p:bold r:id="rId34"/>
      <p:italic r:id="rId35"/>
      <p:boldItalic r:id="rId36"/>
    </p:embeddedFont>
    <p:embeddedFont>
      <p:font typeface="Arial Unicode MS" panose="020B0604020202020204" pitchFamily="34" charset="-128"/>
      <p:regular r:id="rId37"/>
    </p:embeddedFont>
  </p:embeddedFontLst>
  <p:custDataLst>
    <p:tags r:id="rId38"/>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294" userDrawn="1">
          <p15:clr>
            <a:srgbClr val="A4A3A4"/>
          </p15:clr>
        </p15:guide>
        <p15:guide id="3"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5DE60F-F061-9186-C55D-060D315FF4C4}" name="Feng, Carol" initials="CF" userId="S::carol.feng01@sap.com::3fc581bf-0d26-4965-807f-00fa63ae760c" providerId="AD"/>
  <p188:author id="{B6EC8343-9CFC-03A5-80FF-91AD473335E8}" name="Hughes, Jamie" initials="JH" userId="S::jamie.hughes@sap.com::36cfe3be-5d77-46c3-bb00-4a5421f3e788" providerId="AD"/>
  <p188:author id="{5770498A-2AA0-5C4E-2767-32307344AD47}" name="Meagher, Jason" initials="MJ" userId="S::jason.meagher@sap.com::8df69b86-b6d1-4eb4-ac27-953ba6154118" providerId="AD"/>
  <p188:author id="{A0D2B7AF-1744-6A17-5999-E465F81803B5}" name="Bitz, Heidi" initials="HB" userId="S::heidi.bitz@sap.com::9967a29f-0951-4f19-aaf9-5b3fc039a285" providerId="AD"/>
  <p188:author id="{63B4E3E9-1F0E-BEB1-68BB-990E46E861E2}" name="Doreen Peters | ahorn. gmbh" initials="DP" userId="S::doreen@ahorngmbh.de::0c6c1e55-9a7d-45af-ad92-0b8be940a904" providerId="AD"/>
  <p188:author id="{36CCD9F5-6E60-7A73-1DCF-5563810D4955}" name="Maguire, Erin Rose (external - Service)" initials="MS" userId="S::erin.maguire@sap.com::31cd2fe5-b7ee-43ed-a3b6-34dde073ece3" providerId="AD"/>
  <p188:author id="{C20625FD-0F39-6CE0-C5B3-6DB553A9E917}" name="Krueger, Imke (external - Service)" initials="IK" userId="S::imke.krueger@sap.com::7a718e30-7757-4c5f-a851-fb217b5d2b30"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F0"/>
    <a:srgbClr val="2CE0BF"/>
    <a:srgbClr val="016EFB"/>
    <a:srgbClr val="00278A"/>
    <a:srgbClr val="00144A"/>
    <a:srgbClr val="EBF8FF"/>
    <a:srgbClr val="FFFFFF"/>
    <a:srgbClr val="02414C"/>
    <a:srgbClr val="FFB300"/>
    <a:srgbClr val="D3B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27"/>
    <p:restoredTop sz="87904"/>
  </p:normalViewPr>
  <p:slideViewPr>
    <p:cSldViewPr snapToGrid="0">
      <p:cViewPr>
        <p:scale>
          <a:sx n="140" d="100"/>
          <a:sy n="140" d="100"/>
        </p:scale>
        <p:origin x="48" y="-272"/>
      </p:cViewPr>
      <p:guideLst>
        <p:guide orient="horz" pos="3294"/>
        <p:guide pos="3841"/>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155" d="100"/>
          <a:sy n="155" d="100"/>
        </p:scale>
        <p:origin x="4848"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Master" Target="slideMasters/slideMaster1.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4.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microsoft.com/office/2018/10/relationships/authors" Target="author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72 Brand" panose="020B0504030603020204" pitchFamily="34" charset="0"/>
              </a:rPr>
              <a:pPr algn="ctr"/>
              <a:t>‹#›</a:t>
            </a:fld>
            <a:endParaRPr lang="de-DE" sz="1000">
              <a:latin typeface="72 Brand" panose="020B0504030603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72 Brand" panose="020B0504030603020204" pitchFamily="34" charset="0"/>
              </a:defRPr>
            </a:lvl1pPr>
          </a:lstStyle>
          <a:p>
            <a:fld id="{7D8C2C35-2B8A-446E-BEC0-FD36716C29AC}" type="slidenum">
              <a:rPr lang="en-DE" smtClean="0"/>
              <a:pPr/>
              <a:t>‹#›</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72 Brand" panose="020B0504030603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72 Brand" panose="020B0504030603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72 Brand" panose="020B0504030603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0474D-6BF0-6868-A981-DF12D333E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4369B-60BC-D53E-DE73-F027D29B1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C1B9B-FEAA-DC1A-AF6F-FAFC288F3103}"/>
              </a:ext>
            </a:extLst>
          </p:cNvPr>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Arial" panose="020B0604020202020204" pitchFamily="34" charset="0"/>
                <a:ea typeface="+mn-ea"/>
                <a:cs typeface="+mn-cs"/>
              </a:rPr>
              <a:t>Within the Cloud Integration capability of SAP Integration Suite, two Integration Flows subscribe to new Sales Order and Support Case events via the Cloud Integration Advanced Event Mesh sender adapter, which uses the Solace Message Format (SMF) protocol. Each flow performs lookup calls to SAP S/4HANA Cloud and SAP Service Cloud, version 2, to enrich the event with additional details, applies message mapping, converts the payload to JSON, and then invokes the SAP AI Core API to generate embeddings using the text-embedding-3-small model. These embeddings are stored in an SAP HANA Cloud vector database and used to ground a large language model in real time. This scenario demonstrates real-time vector grounding with SAP HANA Cloud, SAP Integration Suite, and SAP Integration Suite, advanced event mesh—showing how data updates can instantly influence model responses so they remain current and contextually accurate. By the end, you will have an end-to-end, event-driven flow that reacts to new Sales Order events from SAP S/4HANA Cloud and new Support Case events from SAP Service Cloud, version 2, providing rich, real-time context to an AI assistant.</a:t>
            </a:r>
            <a:endParaRPr lang="en-GB" dirty="0"/>
          </a:p>
          <a:p>
            <a:endParaRPr lang="en-GB" dirty="0"/>
          </a:p>
        </p:txBody>
      </p:sp>
      <p:sp>
        <p:nvSpPr>
          <p:cNvPr id="4" name="Slide Number Placeholder 3">
            <a:extLst>
              <a:ext uri="{FF2B5EF4-FFF2-40B4-BE49-F238E27FC236}">
                <a16:creationId xmlns:a16="http://schemas.microsoft.com/office/drawing/2014/main" id="{0465B074-8C1E-1F77-ECFA-32C71F4CF406}"/>
              </a:ext>
            </a:extLst>
          </p:cNvPr>
          <p:cNvSpPr>
            <a:spLocks noGrp="1"/>
          </p:cNvSpPr>
          <p:nvPr>
            <p:ph type="sldNum" sz="quarter" idx="5"/>
          </p:nvPr>
        </p:nvSpPr>
        <p:spPr/>
        <p:txBody>
          <a:bodyPr/>
          <a:lstStyle/>
          <a:p>
            <a:fld id="{7D8C2C35-2B8A-446E-BEC0-FD36716C29AC}" type="slidenum">
              <a:rPr lang="en-DE" smtClean="0"/>
              <a:pPr/>
              <a:t>2</a:t>
            </a:fld>
            <a:endParaRPr lang="en-DE"/>
          </a:p>
        </p:txBody>
      </p:sp>
    </p:spTree>
    <p:extLst>
      <p:ext uri="{BB962C8B-B14F-4D97-AF65-F5344CB8AC3E}">
        <p14:creationId xmlns:p14="http://schemas.microsoft.com/office/powerpoint/2010/main" val="2077721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5611B-1C1B-15AA-770F-9B5D7A882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4179-ADCD-8A51-591C-5D1820658B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5AD134-E416-606F-AAB8-6B4DD297CF37}"/>
              </a:ext>
            </a:extLst>
          </p:cNvPr>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Arial" panose="020B0604020202020204" pitchFamily="34" charset="0"/>
                <a:ea typeface="+mn-ea"/>
                <a:cs typeface="+mn-cs"/>
              </a:rPr>
              <a:t>Within the Cloud Integration capability of SAP Integration Suite, two Integration Flows subscribe to new Sales Order and Support Case events via the Cloud Integration Advanced Event Mesh sender adapter, which uses the Solace Message Format (SMF) protocol. Each flow performs lookup calls to SAP S/4HANA Cloud and SAP Service Cloud, version 2, to enrich the event with additional details, applies message mapping, converts the payload to JSON, and then invokes the SAP AI Core API to generate embeddings using the text-embedding-3-small model. These embeddings are stored in an SAP HANA Cloud vector database and used to ground a large language model in real time. This scenario demonstrates real-time vector grounding with SAP HANA Cloud, SAP Integration Suite, and SAP Integration Suite, advanced event mesh—showing how data updates can instantly influence model responses so they remain current and contextually accurate. By the end, you will have an end-to-end, event-driven flow that reacts to new Sales Order events from SAP S/4HANA Cloud and new Support Case events from SAP Service Cloud, version 2, providing rich, real-time context to an AI assistant.</a:t>
            </a:r>
            <a:endParaRPr lang="en-GB" dirty="0"/>
          </a:p>
          <a:p>
            <a:endParaRPr lang="en-GB" dirty="0"/>
          </a:p>
        </p:txBody>
      </p:sp>
      <p:sp>
        <p:nvSpPr>
          <p:cNvPr id="4" name="Slide Number Placeholder 3">
            <a:extLst>
              <a:ext uri="{FF2B5EF4-FFF2-40B4-BE49-F238E27FC236}">
                <a16:creationId xmlns:a16="http://schemas.microsoft.com/office/drawing/2014/main" id="{7D027588-8F98-8F73-8DCA-DC2E4C8803FC}"/>
              </a:ext>
            </a:extLst>
          </p:cNvPr>
          <p:cNvSpPr>
            <a:spLocks noGrp="1"/>
          </p:cNvSpPr>
          <p:nvPr>
            <p:ph type="sldNum" sz="quarter" idx="5"/>
          </p:nvPr>
        </p:nvSpPr>
        <p:spPr/>
        <p:txBody>
          <a:bodyPr/>
          <a:lstStyle/>
          <a:p>
            <a:fld id="{7D8C2C35-2B8A-446E-BEC0-FD36716C29AC}" type="slidenum">
              <a:rPr lang="en-DE" smtClean="0"/>
              <a:pPr/>
              <a:t>3</a:t>
            </a:fld>
            <a:endParaRPr lang="en-DE"/>
          </a:p>
        </p:txBody>
      </p:sp>
    </p:spTree>
    <p:extLst>
      <p:ext uri="{BB962C8B-B14F-4D97-AF65-F5344CB8AC3E}">
        <p14:creationId xmlns:p14="http://schemas.microsoft.com/office/powerpoint/2010/main" val="3829814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dirty="0"/>
              <a:t>Speaker Name, SAP</a:t>
            </a:r>
          </a:p>
          <a:p>
            <a:pPr lvl="0"/>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DA354FE0-E933-A50A-AB72-1D22C950D781}"/>
              </a:ext>
            </a:extLst>
          </p:cNvPr>
          <p:cNvPicPr>
            <a:picLocks noChangeAspect="1"/>
          </p:cNvPicPr>
          <p:nvPr userDrawn="1"/>
        </p:nvPicPr>
        <p:blipFill>
          <a:blip r:embed="rId5"/>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26672572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171" userDrawn="1">
          <p15:clr>
            <a:srgbClr val="FBAE40"/>
          </p15:clr>
        </p15:guide>
        <p15:guide id="3" orient="horz" pos="2523" userDrawn="1">
          <p15:clr>
            <a:srgbClr val="FBAE40"/>
          </p15:clr>
        </p15:guide>
        <p15:guide id="4" orient="horz" pos="2334" userDrawn="1">
          <p15:clr>
            <a:srgbClr val="FBAE40"/>
          </p15:clr>
        </p15:guide>
        <p15:guide id="5" orient="horz" pos="3022"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ere ideas get real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pic>
        <p:nvPicPr>
          <p:cNvPr id="5" name="Grafik 4" descr="Ein Bild, das Screenshot, Grafiken, Schrift, Grafikdesign enthält.&#10;&#10;KI-generierte Inhalte können fehlerhaft sein.">
            <a:extLst>
              <a:ext uri="{FF2B5EF4-FFF2-40B4-BE49-F238E27FC236}">
                <a16:creationId xmlns:a16="http://schemas.microsoft.com/office/drawing/2014/main" id="{90EAC435-859A-AD05-9820-711E4C833EE9}"/>
              </a:ext>
            </a:extLst>
          </p:cNvPr>
          <p:cNvPicPr>
            <a:picLocks noChangeAspect="1"/>
          </p:cNvPicPr>
          <p:nvPr userDrawn="1"/>
        </p:nvPicPr>
        <p:blipFill>
          <a:blip r:embed="rId3"/>
          <a:stretch>
            <a:fillRect/>
          </a:stretch>
        </p:blipFill>
        <p:spPr>
          <a:xfrm>
            <a:off x="1011142" y="2106743"/>
            <a:ext cx="10172890" cy="2489239"/>
          </a:xfrm>
          <a:prstGeom prst="rect">
            <a:avLst/>
          </a:prstGeom>
        </p:spPr>
      </p:pic>
    </p:spTree>
    <p:extLst>
      <p:ext uri="{BB962C8B-B14F-4D97-AF65-F5344CB8AC3E}">
        <p14:creationId xmlns:p14="http://schemas.microsoft.com/office/powerpoint/2010/main" val="27789053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2682" userDrawn="1">
          <p15:clr>
            <a:srgbClr val="FBAE40"/>
          </p15:clr>
        </p15:guide>
        <p15:guide id="6" pos="736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ere ideas get real Light Blue">
    <p:bg>
      <p:bgPr>
        <a:solidFill>
          <a:srgbClr val="EBF8FF"/>
        </a:solidFill>
        <a:effectLst/>
      </p:bgPr>
    </p:bg>
    <p:spTree>
      <p:nvGrpSpPr>
        <p:cNvPr id="1" name=""/>
        <p:cNvGrpSpPr/>
        <p:nvPr/>
      </p:nvGrpSpPr>
      <p:grpSpPr>
        <a:xfrm>
          <a:off x="0" y="0"/>
          <a:ext cx="0" cy="0"/>
          <a:chOff x="0" y="0"/>
          <a:chExt cx="0" cy="0"/>
        </a:xfrm>
      </p:grpSpPr>
      <p:pic>
        <p:nvPicPr>
          <p:cNvPr id="3" name="Grafik 2" descr="Ein Bild, das Screenshot, Grafiken, Grafikdesign, Schrift enthält.&#10;&#10;KI-generierte Inhalte können fehlerhaft sein.">
            <a:extLst>
              <a:ext uri="{FF2B5EF4-FFF2-40B4-BE49-F238E27FC236}">
                <a16:creationId xmlns:a16="http://schemas.microsoft.com/office/drawing/2014/main" id="{304D449C-317C-5DAF-ABE2-58208202148F}"/>
              </a:ext>
            </a:extLst>
          </p:cNvPr>
          <p:cNvPicPr>
            <a:picLocks noChangeAspect="1"/>
          </p:cNvPicPr>
          <p:nvPr userDrawn="1"/>
        </p:nvPicPr>
        <p:blipFill>
          <a:blip r:embed="rId3"/>
          <a:stretch>
            <a:fillRect/>
          </a:stretch>
        </p:blipFill>
        <p:spPr>
          <a:xfrm>
            <a:off x="1516379" y="1324349"/>
            <a:ext cx="9162415" cy="3629152"/>
          </a:xfrm>
          <a:prstGeom prst="rect">
            <a:avLst/>
          </a:prstGeom>
        </p:spPr>
      </p:pic>
    </p:spTree>
    <p:extLst>
      <p:ext uri="{BB962C8B-B14F-4D97-AF65-F5344CB8AC3E}">
        <p14:creationId xmlns:p14="http://schemas.microsoft.com/office/powerpoint/2010/main" val="4138673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3204">
          <p15:clr>
            <a:srgbClr val="FBAE40"/>
          </p15:clr>
        </p15:guide>
        <p15:guide id="6" pos="736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0"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2"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653082"/>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7"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74" userDrawn="1">
          <p15:clr>
            <a:srgbClr val="FBAE40"/>
          </p15:clr>
        </p15:guide>
        <p15:guide id="10" orient="horz" pos="399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70"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dirty="0"/>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2"/>
          <a:srcRect/>
          <a:stretch/>
        </p:blipFill>
        <p:spPr>
          <a:xfrm>
            <a:off x="282575" y="6213693"/>
            <a:ext cx="1769400" cy="360000"/>
          </a:xfrm>
          <a:prstGeom prst="rect">
            <a:avLst/>
          </a:prstGeom>
        </p:spPr>
      </p:pic>
      <p:pic>
        <p:nvPicPr>
          <p:cNvPr id="6" name="object 10">
            <a:extLst>
              <a:ext uri="{FF2B5EF4-FFF2-40B4-BE49-F238E27FC236}">
                <a16:creationId xmlns:a16="http://schemas.microsoft.com/office/drawing/2014/main" id="{92D6A363-6BEF-2C40-6B0A-34B319255EDB}"/>
              </a:ext>
            </a:extLst>
          </p:cNvPr>
          <p:cNvPicPr/>
          <p:nvPr userDrawn="1"/>
        </p:nvPicPr>
        <p:blipFill>
          <a:blip r:embed="rId3"/>
          <a:srcRect/>
          <a:stretch/>
        </p:blipFill>
        <p:spPr>
          <a:xfrm>
            <a:off x="293337" y="284307"/>
            <a:ext cx="1516538" cy="214362"/>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BA2DCB41-EB4A-3009-CBEE-99B35A164510}"/>
              </a:ext>
            </a:extLst>
          </p:cNvPr>
          <p:cNvPicPr>
            <a:picLocks noChangeAspect="1"/>
          </p:cNvPicPr>
          <p:nvPr userDrawn="1"/>
        </p:nvPicPr>
        <p:blipFill>
          <a:blip r:embed="rId4"/>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4232026312"/>
      </p:ext>
    </p:extLst>
  </p:cSld>
  <p:clrMapOvr>
    <a:masterClrMapping/>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48000"/>
            <a:ext cx="7092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7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88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48000"/>
            <a:ext cx="5328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972"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48000"/>
            <a:ext cx="11185200" cy="4788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2"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Dark Blue">
    <p:bg>
      <p:bgPr>
        <a:solidFill>
          <a:srgbClr val="00144A"/>
        </a:solidFill>
        <a:effectLst/>
      </p:bgPr>
    </p:bg>
    <p:spTree>
      <p:nvGrpSpPr>
        <p:cNvPr id="1" name=""/>
        <p:cNvGrpSpPr/>
        <p:nvPr/>
      </p:nvGrpSpPr>
      <p:grpSpPr>
        <a:xfrm>
          <a:off x="0" y="0"/>
          <a:ext cx="0" cy="0"/>
          <a:chOff x="0" y="0"/>
          <a:chExt cx="0" cy="0"/>
        </a:xfrm>
      </p:grpSpPr>
      <p:pic>
        <p:nvPicPr>
          <p:cNvPr id="8" name="Grafik 7" descr="Ein Bild, das Screenshot, Grafiken, Farbigkeit enthält.&#10;&#10;KI-generierte Inhalte können fehlerhaft sein.">
            <a:extLst>
              <a:ext uri="{FF2B5EF4-FFF2-40B4-BE49-F238E27FC236}">
                <a16:creationId xmlns:a16="http://schemas.microsoft.com/office/drawing/2014/main" id="{6C149C7D-EDEA-E2CF-76ED-75CC189BF207}"/>
              </a:ext>
            </a:extLst>
          </p:cNvPr>
          <p:cNvPicPr>
            <a:picLocks noChangeAspect="1"/>
          </p:cNvPicPr>
          <p:nvPr userDrawn="1"/>
        </p:nvPicPr>
        <p:blipFill>
          <a:blip r:embed="rId2"/>
          <a:stretch>
            <a:fillRect/>
          </a:stretch>
        </p:blipFill>
        <p:spPr>
          <a:xfrm>
            <a:off x="2850611" y="196947"/>
            <a:ext cx="9903657" cy="5570807"/>
          </a:xfrm>
          <a:prstGeom prst="rect">
            <a:avLst/>
          </a:prstGeom>
        </p:spPr>
      </p:pic>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chemeClr val="bg1"/>
                </a:solidFill>
                <a:latin typeface="+mn-lt"/>
              </a:rPr>
              <a:t>© 2025 SAP SE or an SAP affiliate company. All rights reserved. See Legal Notice on </a:t>
            </a:r>
            <a:r>
              <a:rPr lang="en-US" sz="600" b="0" i="0" err="1">
                <a:solidFill>
                  <a:schemeClr val="bg1"/>
                </a:solidFill>
                <a:latin typeface="+mn-lt"/>
              </a:rPr>
              <a:t>www.sap.com</a:t>
            </a:r>
            <a:r>
              <a:rPr lang="en-US" sz="600" b="0" i="0">
                <a:solidFill>
                  <a:schemeClr val="bg1"/>
                </a:solidFill>
                <a:latin typeface="+mn-lt"/>
              </a:rPr>
              <a:t>/legal-notice for use terms, disclaimers, disclosures, or restrictions related to this material.</a:t>
            </a:r>
          </a:p>
        </p:txBody>
      </p:sp>
      <p:sp>
        <p:nvSpPr>
          <p:cNvPr id="3" name="Textplatzhalter 6">
            <a:extLst>
              <a:ext uri="{FF2B5EF4-FFF2-40B4-BE49-F238E27FC236}">
                <a16:creationId xmlns:a16="http://schemas.microsoft.com/office/drawing/2014/main" id="{B01F4787-EAB6-6758-FC14-3B358D0B4350}"/>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de-DE"/>
              <a:t>Name</a:t>
            </a:r>
          </a:p>
        </p:txBody>
      </p:sp>
      <p:sp>
        <p:nvSpPr>
          <p:cNvPr id="5" name="Textplatzhalter 2">
            <a:extLst>
              <a:ext uri="{FF2B5EF4-FFF2-40B4-BE49-F238E27FC236}">
                <a16:creationId xmlns:a16="http://schemas.microsoft.com/office/drawing/2014/main" id="{552E7F0D-A8CC-D351-94E0-B93E3F3DEAC4}"/>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chemeClr val="bg1"/>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6" name="Picture 4">
            <a:extLst>
              <a:ext uri="{FF2B5EF4-FFF2-40B4-BE49-F238E27FC236}">
                <a16:creationId xmlns:a16="http://schemas.microsoft.com/office/drawing/2014/main" id="{F8797235-2602-508E-6B35-20DED9161D4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165660" y="5990000"/>
            <a:ext cx="3506400" cy="360000"/>
          </a:xfrm>
          <a:prstGeom prst="rect">
            <a:avLst/>
          </a:prstGeom>
        </p:spPr>
      </p:pic>
      <p:pic>
        <p:nvPicPr>
          <p:cNvPr id="7" name="object 10">
            <a:extLst>
              <a:ext uri="{FF2B5EF4-FFF2-40B4-BE49-F238E27FC236}">
                <a16:creationId xmlns:a16="http://schemas.microsoft.com/office/drawing/2014/main" id="{13CDB3F7-00C7-0239-F25F-0E99260F48B2}"/>
              </a:ext>
            </a:extLst>
          </p:cNvPr>
          <p:cNvPicPr/>
          <p:nvPr userDrawn="1"/>
        </p:nvPicPr>
        <p:blipFill>
          <a:blip r:embed="rId4"/>
          <a:srcRect/>
          <a:stretch/>
        </p:blipFill>
        <p:spPr>
          <a:xfrm>
            <a:off x="498478" y="270676"/>
            <a:ext cx="1516531" cy="214362"/>
          </a:xfrm>
          <a:prstGeom prst="rect">
            <a:avLst/>
          </a:prstGeom>
        </p:spPr>
      </p:pic>
      <p:sp>
        <p:nvSpPr>
          <p:cNvPr id="13" name="TextBox 12">
            <a:extLst>
              <a:ext uri="{FF2B5EF4-FFF2-40B4-BE49-F238E27FC236}">
                <a16:creationId xmlns:a16="http://schemas.microsoft.com/office/drawing/2014/main" id="{32F86EEA-468A-E8C1-9988-BEAB929C1879}"/>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dirty="0">
                <a:solidFill>
                  <a:schemeClr val="bg1"/>
                </a:solidFill>
                <a:latin typeface="72 Brand" panose="020B0504030603020204" pitchFamily="34" charset="0"/>
                <a:ea typeface="72 Brand" pitchFamily="34" charset="-128"/>
                <a:cs typeface="72 Brand" pitchFamily="34" charset="-128"/>
              </a:rPr>
              <a:t>Thank you!</a:t>
            </a:r>
          </a:p>
        </p:txBody>
      </p:sp>
    </p:spTree>
    <p:extLst>
      <p:ext uri="{BB962C8B-B14F-4D97-AF65-F5344CB8AC3E}">
        <p14:creationId xmlns:p14="http://schemas.microsoft.com/office/powerpoint/2010/main" val="117230619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Light Blue">
    <p:bg>
      <p:bgPr>
        <a:solidFill>
          <a:srgbClr val="EBF8FF"/>
        </a:solidFill>
        <a:effectLst/>
      </p:bgPr>
    </p:bg>
    <p:spTree>
      <p:nvGrpSpPr>
        <p:cNvPr id="1" name=""/>
        <p:cNvGrpSpPr/>
        <p:nvPr/>
      </p:nvGrpSpPr>
      <p:grpSpPr>
        <a:xfrm>
          <a:off x="0" y="0"/>
          <a:ext cx="0" cy="0"/>
          <a:chOff x="0" y="0"/>
          <a:chExt cx="0" cy="0"/>
        </a:xfrm>
      </p:grpSpPr>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rgbClr val="00144A"/>
                </a:solidFill>
                <a:latin typeface="+mn-lt"/>
              </a:rPr>
              <a:t>© 2025 SAP SE or an SAP affiliate company. All rights reserved. See Legal Notice on </a:t>
            </a:r>
            <a:r>
              <a:rPr lang="en-US" sz="600" b="0" i="0" err="1">
                <a:solidFill>
                  <a:srgbClr val="00144A"/>
                </a:solidFill>
                <a:latin typeface="+mn-lt"/>
              </a:rPr>
              <a:t>www.sap.com</a:t>
            </a:r>
            <a:r>
              <a:rPr lang="en-US" sz="600" b="0" i="0">
                <a:solidFill>
                  <a:srgbClr val="00144A"/>
                </a:solidFill>
                <a:latin typeface="+mn-lt"/>
              </a:rPr>
              <a:t>/legal-notice for use terms, disclaimers, disclosures, or restrictions related to this material.</a:t>
            </a:r>
          </a:p>
        </p:txBody>
      </p:sp>
      <p:sp>
        <p:nvSpPr>
          <p:cNvPr id="7" name="Textplatzhalter 6">
            <a:extLst>
              <a:ext uri="{FF2B5EF4-FFF2-40B4-BE49-F238E27FC236}">
                <a16:creationId xmlns:a16="http://schemas.microsoft.com/office/drawing/2014/main" id="{092FCA68-7DA8-8A95-904C-BC4FE658586C}"/>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de-DE"/>
              <a:t>Name</a:t>
            </a:r>
          </a:p>
        </p:txBody>
      </p:sp>
      <p:sp>
        <p:nvSpPr>
          <p:cNvPr id="3" name="Textplatzhalter 2">
            <a:extLst>
              <a:ext uri="{FF2B5EF4-FFF2-40B4-BE49-F238E27FC236}">
                <a16:creationId xmlns:a16="http://schemas.microsoft.com/office/drawing/2014/main" id="{585640DA-8699-0ACF-0E7E-02C3C53F5CFA}"/>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rgbClr val="002A86"/>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5" name="Picture 4">
            <a:extLst>
              <a:ext uri="{FF2B5EF4-FFF2-40B4-BE49-F238E27FC236}">
                <a16:creationId xmlns:a16="http://schemas.microsoft.com/office/drawing/2014/main" id="{0E325E92-A092-A296-1447-24BF65F53C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65659" y="5990000"/>
            <a:ext cx="3506403" cy="360000"/>
          </a:xfrm>
          <a:prstGeom prst="rect">
            <a:avLst/>
          </a:prstGeom>
        </p:spPr>
      </p:pic>
      <p:pic>
        <p:nvPicPr>
          <p:cNvPr id="2" name="object 10">
            <a:extLst>
              <a:ext uri="{FF2B5EF4-FFF2-40B4-BE49-F238E27FC236}">
                <a16:creationId xmlns:a16="http://schemas.microsoft.com/office/drawing/2014/main" id="{ED80F4D0-39E0-3001-D857-22E184EE8430}"/>
              </a:ext>
            </a:extLst>
          </p:cNvPr>
          <p:cNvPicPr/>
          <p:nvPr userDrawn="1"/>
        </p:nvPicPr>
        <p:blipFill>
          <a:blip r:embed="rId3"/>
          <a:srcRect/>
          <a:stretch/>
        </p:blipFill>
        <p:spPr>
          <a:xfrm>
            <a:off x="498475" y="270676"/>
            <a:ext cx="1516538" cy="214362"/>
          </a:xfrm>
          <a:prstGeom prst="rect">
            <a:avLst/>
          </a:prstGeom>
        </p:spPr>
      </p:pic>
      <p:sp>
        <p:nvSpPr>
          <p:cNvPr id="6" name="TextBox 5">
            <a:extLst>
              <a:ext uri="{FF2B5EF4-FFF2-40B4-BE49-F238E27FC236}">
                <a16:creationId xmlns:a16="http://schemas.microsoft.com/office/drawing/2014/main" id="{A08B9B42-EDE1-7CEF-B9DE-167E9A24E95C}"/>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a:solidFill>
                  <a:srgbClr val="00144A"/>
                </a:solidFill>
                <a:latin typeface="72 Brand" panose="020B0504030603020204" pitchFamily="34" charset="0"/>
                <a:ea typeface="72 Brand" pitchFamily="34" charset="-128"/>
                <a:cs typeface="72 Brand" pitchFamily="34" charset="-128"/>
              </a:rPr>
              <a:t>Thank you!</a:t>
            </a:r>
          </a:p>
        </p:txBody>
      </p:sp>
      <p:pic>
        <p:nvPicPr>
          <p:cNvPr id="4" name="Grafik 3" descr="Ein Bild, das Screenshot, Grafiken, Farbigkeit enthält.&#10;&#10;KI-generierte Inhalte können fehlerhaft sein.">
            <a:extLst>
              <a:ext uri="{FF2B5EF4-FFF2-40B4-BE49-F238E27FC236}">
                <a16:creationId xmlns:a16="http://schemas.microsoft.com/office/drawing/2014/main" id="{4FB77C3D-C803-A0A6-A0C2-0A302AF0A3F1}"/>
              </a:ext>
            </a:extLst>
          </p:cNvPr>
          <p:cNvPicPr>
            <a:picLocks noChangeAspect="1"/>
          </p:cNvPicPr>
          <p:nvPr userDrawn="1"/>
        </p:nvPicPr>
        <p:blipFill>
          <a:blip r:embed="rId4"/>
          <a:stretch>
            <a:fillRect/>
          </a:stretch>
        </p:blipFill>
        <p:spPr>
          <a:xfrm>
            <a:off x="2850611" y="196947"/>
            <a:ext cx="9903657" cy="5570807"/>
          </a:xfrm>
          <a:prstGeom prst="rect">
            <a:avLst/>
          </a:prstGeom>
        </p:spPr>
      </p:pic>
    </p:spTree>
    <p:extLst>
      <p:ext uri="{BB962C8B-B14F-4D97-AF65-F5344CB8AC3E}">
        <p14:creationId xmlns:p14="http://schemas.microsoft.com/office/powerpoint/2010/main" val="186161797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dirty="0"/>
              <a:t>Speaker Name, SAP</a:t>
            </a:r>
          </a:p>
          <a:p>
            <a:pPr lvl="0"/>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11" name="Grafik 10" descr="Ein Bild, das Kleidung, Menschliches Gesicht, Person, Screenshot enthält.&#10;&#10;KI-generierte Inhalte können fehlerhaft sein.">
            <a:extLst>
              <a:ext uri="{FF2B5EF4-FFF2-40B4-BE49-F238E27FC236}">
                <a16:creationId xmlns:a16="http://schemas.microsoft.com/office/drawing/2014/main" id="{CDF68E14-0038-7C57-0570-81320A0E7D64}"/>
              </a:ext>
            </a:extLst>
          </p:cNvPr>
          <p:cNvPicPr>
            <a:picLocks noChangeAspect="1"/>
          </p:cNvPicPr>
          <p:nvPr userDrawn="1"/>
        </p:nvPicPr>
        <p:blipFill>
          <a:blip r:embed="rId5"/>
          <a:stretch>
            <a:fillRect/>
          </a:stretch>
        </p:blipFill>
        <p:spPr>
          <a:xfrm>
            <a:off x="4445353" y="956737"/>
            <a:ext cx="7374114" cy="4944525"/>
          </a:xfrm>
          <a:prstGeom prst="rect">
            <a:avLst/>
          </a:prstGeom>
        </p:spPr>
      </p:pic>
    </p:spTree>
    <p:extLst>
      <p:ext uri="{BB962C8B-B14F-4D97-AF65-F5344CB8AC3E}">
        <p14:creationId xmlns:p14="http://schemas.microsoft.com/office/powerpoint/2010/main" val="20074471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dirty="0"/>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6" name="object 10">
            <a:extLst>
              <a:ext uri="{FF2B5EF4-FFF2-40B4-BE49-F238E27FC236}">
                <a16:creationId xmlns:a16="http://schemas.microsoft.com/office/drawing/2014/main" id="{E06F435B-B4F2-3C3B-FF01-F2FED0B04E5B}"/>
              </a:ext>
            </a:extLst>
          </p:cNvPr>
          <p:cNvPicPr/>
          <p:nvPr userDrawn="1"/>
        </p:nvPicPr>
        <p:blipFill>
          <a:blip r:embed="rId2"/>
          <a:srcRect/>
          <a:stretch/>
        </p:blipFill>
        <p:spPr>
          <a:xfrm>
            <a:off x="293337" y="284307"/>
            <a:ext cx="1516538" cy="214362"/>
          </a:xfrm>
          <a:prstGeom prst="rect">
            <a:avLst/>
          </a:prstGeom>
        </p:spPr>
      </p:pic>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3"/>
          <a:srcRect/>
          <a:stretch/>
        </p:blipFill>
        <p:spPr>
          <a:xfrm>
            <a:off x="282575" y="6213693"/>
            <a:ext cx="1769400" cy="360000"/>
          </a:xfrm>
          <a:prstGeom prst="rect">
            <a:avLst/>
          </a:prstGeom>
        </p:spPr>
      </p:pic>
      <p:pic>
        <p:nvPicPr>
          <p:cNvPr id="14" name="Grafik 13" descr="Ein Bild, das Menschliches Gesicht, Kleidung, Person, Screenshot enthält.&#10;&#10;KI-generierte Inhalte können fehlerhaft sein.">
            <a:extLst>
              <a:ext uri="{FF2B5EF4-FFF2-40B4-BE49-F238E27FC236}">
                <a16:creationId xmlns:a16="http://schemas.microsoft.com/office/drawing/2014/main" id="{BC94FE32-1FCE-ADF8-9FCE-0CEF75FF74E2}"/>
              </a:ext>
            </a:extLst>
          </p:cNvPr>
          <p:cNvPicPr>
            <a:picLocks noChangeAspect="1"/>
          </p:cNvPicPr>
          <p:nvPr userDrawn="1"/>
        </p:nvPicPr>
        <p:blipFill>
          <a:blip r:embed="rId4"/>
          <a:stretch>
            <a:fillRect/>
          </a:stretch>
        </p:blipFill>
        <p:spPr>
          <a:xfrm>
            <a:off x="4618213" y="1155471"/>
            <a:ext cx="6876985" cy="4605881"/>
          </a:xfrm>
          <a:prstGeom prst="rect">
            <a:avLst/>
          </a:prstGeom>
        </p:spPr>
      </p:pic>
    </p:spTree>
    <p:extLst>
      <p:ext uri="{BB962C8B-B14F-4D97-AF65-F5344CB8AC3E}">
        <p14:creationId xmlns:p14="http://schemas.microsoft.com/office/powerpoint/2010/main" val="26457981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171" userDrawn="1">
          <p15:clr>
            <a:srgbClr val="FBAE40"/>
          </p15:clr>
        </p15:guide>
        <p15:guide id="3" orient="horz" pos="2523" userDrawn="1">
          <p15:clr>
            <a:srgbClr val="FBAE40"/>
          </p15:clr>
        </p15:guide>
        <p15:guide id="4" orient="horz" pos="2334" userDrawn="1">
          <p15:clr>
            <a:srgbClr val="FBAE40"/>
          </p15:clr>
        </p15:guide>
        <p15:guide id="5" orient="horz" pos="3022"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Agenda title"/>
          <p:cNvSpPr>
            <a:spLocks noGrp="1"/>
          </p:cNvSpPr>
          <p:nvPr>
            <p:ph type="title" hasCustomPrompt="1"/>
          </p:nvPr>
        </p:nvSpPr>
        <p:spPr>
          <a:xfrm>
            <a:off x="504000" y="505380"/>
            <a:ext cx="5211000" cy="409019"/>
          </a:xfrm>
        </p:spPr>
        <p:txBody>
          <a:bodyPr/>
          <a:lstStyle>
            <a:lvl1pPr>
              <a:defRPr b="0" i="0">
                <a:latin typeface="72 Brand Medium" panose="020B0504030603020204" pitchFamily="34" charset="0"/>
              </a:defRPr>
            </a:lvl1pPr>
          </a:lstStyle>
          <a:p>
            <a:r>
              <a:rPr lang="en-US"/>
              <a:t>Agenda</a:t>
            </a:r>
          </a:p>
        </p:txBody>
      </p:sp>
      <p:sp>
        <p:nvSpPr>
          <p:cNvPr id="5" name="Text placeholder">
            <a:extLst>
              <a:ext uri="{FF2B5EF4-FFF2-40B4-BE49-F238E27FC236}">
                <a16:creationId xmlns:a16="http://schemas.microsoft.com/office/drawing/2014/main" id="{8E82BE2B-69B2-5121-2AA4-8473C53F0CF1}"/>
              </a:ext>
            </a:extLst>
          </p:cNvPr>
          <p:cNvSpPr>
            <a:spLocks noGrp="1"/>
          </p:cNvSpPr>
          <p:nvPr>
            <p:ph type="body" sz="quarter" idx="11" hasCustomPrompt="1"/>
          </p:nvPr>
        </p:nvSpPr>
        <p:spPr>
          <a:xfrm>
            <a:off x="504000" y="1548000"/>
            <a:ext cx="6212683" cy="4787900"/>
          </a:xfrm>
        </p:spPr>
        <p:txBody>
          <a:bodyPr/>
          <a:lstStyle>
            <a:lvl1pPr>
              <a:defRPr/>
            </a:lvl1pPr>
          </a:lstStyle>
          <a:p>
            <a:pPr lvl="0"/>
            <a:r>
              <a:rPr lang="en-US"/>
              <a:t>Agenda Item/Divider Headline</a:t>
            </a:r>
          </a:p>
          <a:p>
            <a:pPr lvl="1"/>
            <a:r>
              <a:rPr lang="en-US"/>
              <a:t>Details</a:t>
            </a:r>
          </a:p>
        </p:txBody>
      </p:sp>
      <p:sp>
        <p:nvSpPr>
          <p:cNvPr id="11" name="Picture Placeholder 1/3 right">
            <a:extLst>
              <a:ext uri="{FF2B5EF4-FFF2-40B4-BE49-F238E27FC236}">
                <a16:creationId xmlns:a16="http://schemas.microsoft.com/office/drawing/2014/main" id="{DBDDA8C9-7B43-6F20-0BFB-64A2FA0DFDAC}"/>
              </a:ext>
            </a:extLst>
          </p:cNvPr>
          <p:cNvSpPr>
            <a:spLocks noGrp="1"/>
          </p:cNvSpPr>
          <p:nvPr>
            <p:ph type="pic" sz="quarter" idx="10" hasCustomPrompt="1"/>
          </p:nvPr>
        </p:nvSpPr>
        <p:spPr bwMode="gray">
          <a:xfrm>
            <a:off x="7364186" y="0"/>
            <a:ext cx="4830989"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1" userDrawn="1">
          <p15:clr>
            <a:srgbClr val="FBAE40"/>
          </p15:clr>
        </p15:guide>
        <p15:guide id="2" orient="horz" pos="97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Dark Blue">
    <p:bg>
      <p:bgPr>
        <a:solidFill>
          <a:srgbClr val="00144A"/>
        </a:solidFill>
        <a:effectLst/>
      </p:bgPr>
    </p:bg>
    <p:spTree>
      <p:nvGrpSpPr>
        <p:cNvPr id="1" name=""/>
        <p:cNvGrpSpPr/>
        <p:nvPr/>
      </p:nvGrpSpPr>
      <p:grpSpPr>
        <a:xfrm>
          <a:off x="0" y="0"/>
          <a:ext cx="0" cy="0"/>
          <a:chOff x="0" y="0"/>
          <a:chExt cx="0" cy="0"/>
        </a:xfrm>
      </p:grpSpPr>
      <p:sp>
        <p:nvSpPr>
          <p:cNvPr id="4" name="Divider text">
            <a:extLst>
              <a:ext uri="{FF2B5EF4-FFF2-40B4-BE49-F238E27FC236}">
                <a16:creationId xmlns:a16="http://schemas.microsoft.com/office/drawing/2014/main" id="{A412289E-F61C-C4C6-EF03-71EF2CFBC0E6}"/>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chemeClr val="bg1"/>
                </a:solidFill>
                <a:latin typeface="72 Brand Medium" panose="020B0504030603020204" pitchFamily="34" charset="0"/>
              </a:defRPr>
            </a:lvl1pPr>
          </a:lstStyle>
          <a:p>
            <a:r>
              <a:rPr lang="en-US" dirty="0"/>
              <a:t>Divider page</a:t>
            </a:r>
            <a:endParaRPr lang="de-DE" dirty="0"/>
          </a:p>
        </p:txBody>
      </p:sp>
      <p:pic>
        <p:nvPicPr>
          <p:cNvPr id="3" name="Grafik 2" descr="Ein Bild, das Screenshot, Grafiken, Farbigkeit, Electric Blue (Farbe) enthält.&#10;&#10;KI-generierte Inhalte können fehlerhaft sein.">
            <a:extLst>
              <a:ext uri="{FF2B5EF4-FFF2-40B4-BE49-F238E27FC236}">
                <a16:creationId xmlns:a16="http://schemas.microsoft.com/office/drawing/2014/main" id="{74DEEBDB-220B-FC33-E9F5-E0355E26E011}"/>
              </a:ext>
            </a:extLst>
          </p:cNvPr>
          <p:cNvPicPr>
            <a:picLocks noChangeAspect="1"/>
          </p:cNvPicPr>
          <p:nvPr userDrawn="1"/>
        </p:nvPicPr>
        <p:blipFill>
          <a:blip r:embed="rId2"/>
          <a:stretch>
            <a:fillRect/>
          </a:stretch>
        </p:blipFill>
        <p:spPr>
          <a:xfrm>
            <a:off x="5969852" y="2202578"/>
            <a:ext cx="5388254" cy="2183716"/>
          </a:xfrm>
          <a:prstGeom prst="rect">
            <a:avLst/>
          </a:prstGeom>
        </p:spPr>
      </p:pic>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Light Blue">
    <p:bg>
      <p:bgPr>
        <a:solidFill>
          <a:srgbClr val="EBF8FF"/>
        </a:solidFill>
        <a:effectLst/>
      </p:bgPr>
    </p:bg>
    <p:spTree>
      <p:nvGrpSpPr>
        <p:cNvPr id="1" name=""/>
        <p:cNvGrpSpPr/>
        <p:nvPr/>
      </p:nvGrpSpPr>
      <p:grpSpPr>
        <a:xfrm>
          <a:off x="0" y="0"/>
          <a:ext cx="0" cy="0"/>
          <a:chOff x="0" y="0"/>
          <a:chExt cx="0" cy="0"/>
        </a:xfrm>
      </p:grpSpPr>
      <p:sp>
        <p:nvSpPr>
          <p:cNvPr id="2" name="Divider text">
            <a:extLst>
              <a:ext uri="{FF2B5EF4-FFF2-40B4-BE49-F238E27FC236}">
                <a16:creationId xmlns:a16="http://schemas.microsoft.com/office/drawing/2014/main" id="{B8E19BB8-A9B6-70B1-A41B-ECC3C44A45EE}"/>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rgbClr val="00144A"/>
                </a:solidFill>
                <a:latin typeface="72 Brand Medium" panose="020B0504030603020204" pitchFamily="34" charset="0"/>
              </a:defRPr>
            </a:lvl1pPr>
          </a:lstStyle>
          <a:p>
            <a:r>
              <a:rPr lang="en-US" dirty="0"/>
              <a:t>Divider page</a:t>
            </a:r>
            <a:endParaRPr lang="de-DE" dirty="0"/>
          </a:p>
        </p:txBody>
      </p:sp>
      <p:pic>
        <p:nvPicPr>
          <p:cNvPr id="3" name="Grafik 2" descr="Ein Bild, das Grafiken, Screenshot, Grafikdesign, Farbigkeit enthält.&#10;&#10;KI-generierte Inhalte können fehlerhaft sein.">
            <a:extLst>
              <a:ext uri="{FF2B5EF4-FFF2-40B4-BE49-F238E27FC236}">
                <a16:creationId xmlns:a16="http://schemas.microsoft.com/office/drawing/2014/main" id="{0F1D9163-0B5C-5000-AD1B-420F58612E61}"/>
              </a:ext>
            </a:extLst>
          </p:cNvPr>
          <p:cNvPicPr>
            <a:picLocks noChangeAspect="1"/>
          </p:cNvPicPr>
          <p:nvPr userDrawn="1"/>
        </p:nvPicPr>
        <p:blipFill>
          <a:blip r:embed="rId2"/>
          <a:stretch>
            <a:fillRect/>
          </a:stretch>
        </p:blipFill>
        <p:spPr>
          <a:xfrm>
            <a:off x="6450152" y="1564395"/>
            <a:ext cx="4307142" cy="3404212"/>
          </a:xfrm>
          <a:prstGeom prst="rect">
            <a:avLst/>
          </a:prstGeom>
        </p:spPr>
      </p:pic>
    </p:spTree>
    <p:extLst>
      <p:ext uri="{BB962C8B-B14F-4D97-AF65-F5344CB8AC3E}">
        <p14:creationId xmlns:p14="http://schemas.microsoft.com/office/powerpoint/2010/main" val="669827272"/>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sp>
        <p:nvSpPr>
          <p:cNvPr id="2" name="Quote placeholder">
            <a:extLst>
              <a:ext uri="{FF2B5EF4-FFF2-40B4-BE49-F238E27FC236}">
                <a16:creationId xmlns:a16="http://schemas.microsoft.com/office/drawing/2014/main" id="{69016EE0-15AC-8AC3-D463-DC5DC610569B}"/>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chemeClr val="bg1"/>
                </a:solidFill>
                <a:latin typeface="72 Brand Medium" panose="020B0504030603020204" pitchFamily="34" charset="0"/>
              </a:defRPr>
            </a:lvl1pPr>
            <a:lvl2pPr marL="0" indent="0">
              <a:buNone/>
              <a:defRPr sz="1600">
                <a:solidFill>
                  <a:schemeClr val="bg1"/>
                </a:solidFill>
              </a:defRPr>
            </a:lvl2pPr>
          </a:lstStyle>
          <a:p>
            <a:pPr lvl="0"/>
            <a:r>
              <a:rPr lang="en-US" noProof="0" dirty="0"/>
              <a:t>“Quote goes here </a:t>
            </a:r>
            <a:br>
              <a:rPr lang="en-US" noProof="0" dirty="0"/>
            </a:br>
            <a:r>
              <a:rPr lang="en-US" noProof="0" dirty="0"/>
              <a:t>and here.”</a:t>
            </a:r>
          </a:p>
          <a:p>
            <a:pPr lvl="1"/>
            <a:r>
              <a:rPr lang="en-US" noProof="0" dirty="0"/>
              <a:t>Source</a:t>
            </a:r>
          </a:p>
        </p:txBody>
      </p:sp>
      <p:pic>
        <p:nvPicPr>
          <p:cNvPr id="26" name="Grafik 25">
            <a:extLst>
              <a:ext uri="{FF2B5EF4-FFF2-40B4-BE49-F238E27FC236}">
                <a16:creationId xmlns:a16="http://schemas.microsoft.com/office/drawing/2014/main" id="{BF5A9396-A07D-6E06-45A1-4C3DA3FAF659}"/>
              </a:ext>
            </a:extLst>
          </p:cNvPr>
          <p:cNvPicPr>
            <a:picLocks noChangeAspect="1"/>
          </p:cNvPicPr>
          <p:nvPr userDrawn="1"/>
        </p:nvPicPr>
        <p:blipFill>
          <a:blip r:embed="rId3"/>
          <a:srcRect l="56665" r="-30972"/>
          <a:stretch>
            <a:fillRect/>
          </a:stretch>
        </p:blipFill>
        <p:spPr>
          <a:xfrm>
            <a:off x="0" y="-685863"/>
            <a:ext cx="4670474" cy="8007542"/>
          </a:xfrm>
          <a:prstGeom prst="rect">
            <a:avLst/>
          </a:prstGeom>
        </p:spPr>
      </p:pic>
    </p:spTree>
    <p:extLst>
      <p:ext uri="{BB962C8B-B14F-4D97-AF65-F5344CB8AC3E}">
        <p14:creationId xmlns:p14="http://schemas.microsoft.com/office/powerpoint/2010/main" val="9327859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2682" userDrawn="1">
          <p15:clr>
            <a:srgbClr val="FBAE40"/>
          </p15:clr>
        </p15:guide>
        <p15:guide id="6" pos="736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rgbClr val="EBF8FF"/>
        </a:solidFill>
        <a:effectLst/>
      </p:bgPr>
    </p:bg>
    <p:spTree>
      <p:nvGrpSpPr>
        <p:cNvPr id="1" name=""/>
        <p:cNvGrpSpPr/>
        <p:nvPr/>
      </p:nvGrpSpPr>
      <p:grpSpPr>
        <a:xfrm>
          <a:off x="0" y="0"/>
          <a:ext cx="0" cy="0"/>
          <a:chOff x="0" y="0"/>
          <a:chExt cx="0" cy="0"/>
        </a:xfrm>
      </p:grpSpPr>
      <p:sp>
        <p:nvSpPr>
          <p:cNvPr id="5" name="Quote placeholder">
            <a:extLst>
              <a:ext uri="{FF2B5EF4-FFF2-40B4-BE49-F238E27FC236}">
                <a16:creationId xmlns:a16="http://schemas.microsoft.com/office/drawing/2014/main" id="{2F562D68-12E0-FC6D-5FA2-8F0F5950F22A}"/>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rgbClr val="00144A"/>
                </a:solidFill>
                <a:latin typeface="72 Brand Medium" panose="020B0504030603020204" pitchFamily="34" charset="0"/>
              </a:defRPr>
            </a:lvl1pPr>
            <a:lvl2pPr marL="0" indent="0">
              <a:buNone/>
              <a:defRPr sz="1600">
                <a:solidFill>
                  <a:srgbClr val="00144A"/>
                </a:solidFill>
              </a:defRPr>
            </a:lvl2pPr>
          </a:lstStyle>
          <a:p>
            <a:pPr lvl="0"/>
            <a:r>
              <a:rPr lang="en-US" noProof="0" dirty="0"/>
              <a:t>“Quote goes here </a:t>
            </a:r>
            <a:br>
              <a:rPr lang="en-US" noProof="0" dirty="0"/>
            </a:br>
            <a:r>
              <a:rPr lang="en-US" noProof="0" dirty="0"/>
              <a:t>and here.”</a:t>
            </a:r>
          </a:p>
          <a:p>
            <a:pPr lvl="1"/>
            <a:r>
              <a:rPr lang="en-US" noProof="0" dirty="0"/>
              <a:t>Source</a:t>
            </a:r>
          </a:p>
        </p:txBody>
      </p:sp>
      <p:pic>
        <p:nvPicPr>
          <p:cNvPr id="23" name="Grafik 22" descr="Ein Bild, das Screenshot, Farbigkeit, Grafiken, Design enthält.&#10;&#10;KI-generierte Inhalte können fehlerhaft sein.">
            <a:extLst>
              <a:ext uri="{FF2B5EF4-FFF2-40B4-BE49-F238E27FC236}">
                <a16:creationId xmlns:a16="http://schemas.microsoft.com/office/drawing/2014/main" id="{3F193346-BE53-D607-580F-690C2CC99A73}"/>
              </a:ext>
            </a:extLst>
          </p:cNvPr>
          <p:cNvPicPr>
            <a:picLocks noChangeAspect="1"/>
          </p:cNvPicPr>
          <p:nvPr userDrawn="1"/>
        </p:nvPicPr>
        <p:blipFill>
          <a:blip r:embed="rId3"/>
          <a:srcRect l="50232"/>
          <a:stretch>
            <a:fillRect/>
          </a:stretch>
        </p:blipFill>
        <p:spPr>
          <a:xfrm>
            <a:off x="0" y="-685863"/>
            <a:ext cx="3016719" cy="8007542"/>
          </a:xfrm>
          <a:prstGeom prst="rect">
            <a:avLst/>
          </a:prstGeom>
        </p:spPr>
      </p:pic>
    </p:spTree>
    <p:extLst>
      <p:ext uri="{BB962C8B-B14F-4D97-AF65-F5344CB8AC3E}">
        <p14:creationId xmlns:p14="http://schemas.microsoft.com/office/powerpoint/2010/main" val="3268093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3204" userDrawn="1">
          <p15:clr>
            <a:srgbClr val="FBAE40"/>
          </p15:clr>
        </p15:guide>
        <p15:guide id="6" pos="7363" userDrawn="1">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92.xml"/><Relationship Id="rId21" Type="http://schemas.openxmlformats.org/officeDocument/2006/relationships/slideLayout" Target="../slideLayouts/slideLayout21.xml"/><Relationship Id="rId42" Type="http://schemas.openxmlformats.org/officeDocument/2006/relationships/tags" Target="../tags/tag17.xml"/><Relationship Id="rId63" Type="http://schemas.openxmlformats.org/officeDocument/2006/relationships/tags" Target="../tags/tag38.xml"/><Relationship Id="rId84" Type="http://schemas.openxmlformats.org/officeDocument/2006/relationships/tags" Target="../tags/tag59.xml"/><Relationship Id="rId138" Type="http://schemas.openxmlformats.org/officeDocument/2006/relationships/tags" Target="../tags/tag113.xml"/><Relationship Id="rId107" Type="http://schemas.openxmlformats.org/officeDocument/2006/relationships/tags" Target="../tags/tag82.xml"/><Relationship Id="rId11" Type="http://schemas.openxmlformats.org/officeDocument/2006/relationships/slideLayout" Target="../slideLayouts/slideLayout11.xml"/><Relationship Id="rId32" Type="http://schemas.openxmlformats.org/officeDocument/2006/relationships/tags" Target="../tags/tag7.xml"/><Relationship Id="rId53" Type="http://schemas.openxmlformats.org/officeDocument/2006/relationships/tags" Target="../tags/tag28.xml"/><Relationship Id="rId74" Type="http://schemas.openxmlformats.org/officeDocument/2006/relationships/tags" Target="../tags/tag49.xml"/><Relationship Id="rId128" Type="http://schemas.openxmlformats.org/officeDocument/2006/relationships/tags" Target="../tags/tag103.xml"/><Relationship Id="rId149" Type="http://schemas.openxmlformats.org/officeDocument/2006/relationships/tags" Target="../tags/tag124.xml"/><Relationship Id="rId5" Type="http://schemas.openxmlformats.org/officeDocument/2006/relationships/slideLayout" Target="../slideLayouts/slideLayout5.xml"/><Relationship Id="rId95" Type="http://schemas.openxmlformats.org/officeDocument/2006/relationships/tags" Target="../tags/tag70.xml"/><Relationship Id="rId22" Type="http://schemas.openxmlformats.org/officeDocument/2006/relationships/slideLayout" Target="../slideLayouts/slideLayout22.xml"/><Relationship Id="rId27" Type="http://schemas.openxmlformats.org/officeDocument/2006/relationships/tags" Target="../tags/tag2.xml"/><Relationship Id="rId43" Type="http://schemas.openxmlformats.org/officeDocument/2006/relationships/tags" Target="../tags/tag18.xml"/><Relationship Id="rId48" Type="http://schemas.openxmlformats.org/officeDocument/2006/relationships/tags" Target="../tags/tag23.xml"/><Relationship Id="rId64" Type="http://schemas.openxmlformats.org/officeDocument/2006/relationships/tags" Target="../tags/tag39.xml"/><Relationship Id="rId69" Type="http://schemas.openxmlformats.org/officeDocument/2006/relationships/tags" Target="../tags/tag44.xml"/><Relationship Id="rId113" Type="http://schemas.openxmlformats.org/officeDocument/2006/relationships/tags" Target="../tags/tag88.xml"/><Relationship Id="rId118" Type="http://schemas.openxmlformats.org/officeDocument/2006/relationships/tags" Target="../tags/tag93.xml"/><Relationship Id="rId134" Type="http://schemas.openxmlformats.org/officeDocument/2006/relationships/tags" Target="../tags/tag109.xml"/><Relationship Id="rId139" Type="http://schemas.openxmlformats.org/officeDocument/2006/relationships/tags" Target="../tags/tag114.xml"/><Relationship Id="rId80" Type="http://schemas.openxmlformats.org/officeDocument/2006/relationships/tags" Target="../tags/tag55.xml"/><Relationship Id="rId85" Type="http://schemas.openxmlformats.org/officeDocument/2006/relationships/tags" Target="../tags/tag6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8.xml"/><Relationship Id="rId38" Type="http://schemas.openxmlformats.org/officeDocument/2006/relationships/tags" Target="../tags/tag13.xml"/><Relationship Id="rId59" Type="http://schemas.openxmlformats.org/officeDocument/2006/relationships/tags" Target="../tags/tag34.xml"/><Relationship Id="rId103" Type="http://schemas.openxmlformats.org/officeDocument/2006/relationships/tags" Target="../tags/tag78.xml"/><Relationship Id="rId108" Type="http://schemas.openxmlformats.org/officeDocument/2006/relationships/tags" Target="../tags/tag83.xml"/><Relationship Id="rId124" Type="http://schemas.openxmlformats.org/officeDocument/2006/relationships/tags" Target="../tags/tag99.xml"/><Relationship Id="rId129" Type="http://schemas.openxmlformats.org/officeDocument/2006/relationships/tags" Target="../tags/tag104.xml"/><Relationship Id="rId54" Type="http://schemas.openxmlformats.org/officeDocument/2006/relationships/tags" Target="../tags/tag29.xml"/><Relationship Id="rId70" Type="http://schemas.openxmlformats.org/officeDocument/2006/relationships/tags" Target="../tags/tag45.xml"/><Relationship Id="rId75" Type="http://schemas.openxmlformats.org/officeDocument/2006/relationships/tags" Target="../tags/tag50.xml"/><Relationship Id="rId91" Type="http://schemas.openxmlformats.org/officeDocument/2006/relationships/tags" Target="../tags/tag66.xml"/><Relationship Id="rId96" Type="http://schemas.openxmlformats.org/officeDocument/2006/relationships/tags" Target="../tags/tag71.xml"/><Relationship Id="rId140" Type="http://schemas.openxmlformats.org/officeDocument/2006/relationships/tags" Target="../tags/tag115.xml"/><Relationship Id="rId145" Type="http://schemas.openxmlformats.org/officeDocument/2006/relationships/tags" Target="../tags/tag120.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tags" Target="../tags/tag3.xml"/><Relationship Id="rId49" Type="http://schemas.openxmlformats.org/officeDocument/2006/relationships/tags" Target="../tags/tag24.xml"/><Relationship Id="rId114" Type="http://schemas.openxmlformats.org/officeDocument/2006/relationships/tags" Target="../tags/tag89.xml"/><Relationship Id="rId119" Type="http://schemas.openxmlformats.org/officeDocument/2006/relationships/tags" Target="../tags/tag94.xml"/><Relationship Id="rId44" Type="http://schemas.openxmlformats.org/officeDocument/2006/relationships/tags" Target="../tags/tag19.xml"/><Relationship Id="rId60" Type="http://schemas.openxmlformats.org/officeDocument/2006/relationships/tags" Target="../tags/tag35.xml"/><Relationship Id="rId65" Type="http://schemas.openxmlformats.org/officeDocument/2006/relationships/tags" Target="../tags/tag40.xml"/><Relationship Id="rId81" Type="http://schemas.openxmlformats.org/officeDocument/2006/relationships/tags" Target="../tags/tag56.xml"/><Relationship Id="rId86" Type="http://schemas.openxmlformats.org/officeDocument/2006/relationships/tags" Target="../tags/tag61.xml"/><Relationship Id="rId130" Type="http://schemas.openxmlformats.org/officeDocument/2006/relationships/tags" Target="../tags/tag105.xml"/><Relationship Id="rId135" Type="http://schemas.openxmlformats.org/officeDocument/2006/relationships/tags" Target="../tags/tag110.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4.xml"/><Relationship Id="rId109" Type="http://schemas.openxmlformats.org/officeDocument/2006/relationships/tags" Target="../tags/tag84.xml"/><Relationship Id="rId34" Type="http://schemas.openxmlformats.org/officeDocument/2006/relationships/tags" Target="../tags/tag9.xml"/><Relationship Id="rId50" Type="http://schemas.openxmlformats.org/officeDocument/2006/relationships/tags" Target="../tags/tag25.xml"/><Relationship Id="rId55" Type="http://schemas.openxmlformats.org/officeDocument/2006/relationships/tags" Target="../tags/tag30.xml"/><Relationship Id="rId76" Type="http://schemas.openxmlformats.org/officeDocument/2006/relationships/tags" Target="../tags/tag51.xml"/><Relationship Id="rId97" Type="http://schemas.openxmlformats.org/officeDocument/2006/relationships/tags" Target="../tags/tag72.xml"/><Relationship Id="rId104" Type="http://schemas.openxmlformats.org/officeDocument/2006/relationships/tags" Target="../tags/tag79.xml"/><Relationship Id="rId120" Type="http://schemas.openxmlformats.org/officeDocument/2006/relationships/tags" Target="../tags/tag95.xml"/><Relationship Id="rId125" Type="http://schemas.openxmlformats.org/officeDocument/2006/relationships/tags" Target="../tags/tag100.xml"/><Relationship Id="rId141" Type="http://schemas.openxmlformats.org/officeDocument/2006/relationships/tags" Target="../tags/tag116.xml"/><Relationship Id="rId146" Type="http://schemas.openxmlformats.org/officeDocument/2006/relationships/tags" Target="../tags/tag121.xml"/><Relationship Id="rId7" Type="http://schemas.openxmlformats.org/officeDocument/2006/relationships/slideLayout" Target="../slideLayouts/slideLayout7.xml"/><Relationship Id="rId71" Type="http://schemas.openxmlformats.org/officeDocument/2006/relationships/tags" Target="../tags/tag46.xml"/><Relationship Id="rId92" Type="http://schemas.openxmlformats.org/officeDocument/2006/relationships/tags" Target="../tags/tag67.xml"/><Relationship Id="rId2" Type="http://schemas.openxmlformats.org/officeDocument/2006/relationships/slideLayout" Target="../slideLayouts/slideLayout2.xml"/><Relationship Id="rId29" Type="http://schemas.openxmlformats.org/officeDocument/2006/relationships/tags" Target="../tags/tag4.xml"/><Relationship Id="rId24" Type="http://schemas.openxmlformats.org/officeDocument/2006/relationships/slideLayout" Target="../slideLayouts/slideLayout24.xml"/><Relationship Id="rId40" Type="http://schemas.openxmlformats.org/officeDocument/2006/relationships/tags" Target="../tags/tag15.xml"/><Relationship Id="rId45" Type="http://schemas.openxmlformats.org/officeDocument/2006/relationships/tags" Target="../tags/tag20.xml"/><Relationship Id="rId66" Type="http://schemas.openxmlformats.org/officeDocument/2006/relationships/tags" Target="../tags/tag41.xml"/><Relationship Id="rId87" Type="http://schemas.openxmlformats.org/officeDocument/2006/relationships/tags" Target="../tags/tag62.xml"/><Relationship Id="rId110" Type="http://schemas.openxmlformats.org/officeDocument/2006/relationships/tags" Target="../tags/tag85.xml"/><Relationship Id="rId115" Type="http://schemas.openxmlformats.org/officeDocument/2006/relationships/tags" Target="../tags/tag90.xml"/><Relationship Id="rId131" Type="http://schemas.openxmlformats.org/officeDocument/2006/relationships/tags" Target="../tags/tag106.xml"/><Relationship Id="rId136" Type="http://schemas.openxmlformats.org/officeDocument/2006/relationships/tags" Target="../tags/tag111.xml"/><Relationship Id="rId61" Type="http://schemas.openxmlformats.org/officeDocument/2006/relationships/tags" Target="../tags/tag36.xml"/><Relationship Id="rId82" Type="http://schemas.openxmlformats.org/officeDocument/2006/relationships/tags" Target="../tags/tag57.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tags" Target="../tags/tag5.xml"/><Relationship Id="rId35" Type="http://schemas.openxmlformats.org/officeDocument/2006/relationships/tags" Target="../tags/tag10.xml"/><Relationship Id="rId56" Type="http://schemas.openxmlformats.org/officeDocument/2006/relationships/tags" Target="../tags/tag31.xml"/><Relationship Id="rId77" Type="http://schemas.openxmlformats.org/officeDocument/2006/relationships/tags" Target="../tags/tag52.xml"/><Relationship Id="rId100" Type="http://schemas.openxmlformats.org/officeDocument/2006/relationships/tags" Target="../tags/tag75.xml"/><Relationship Id="rId105" Type="http://schemas.openxmlformats.org/officeDocument/2006/relationships/tags" Target="../tags/tag80.xml"/><Relationship Id="rId126" Type="http://schemas.openxmlformats.org/officeDocument/2006/relationships/tags" Target="../tags/tag101.xml"/><Relationship Id="rId147" Type="http://schemas.openxmlformats.org/officeDocument/2006/relationships/tags" Target="../tags/tag122.xml"/><Relationship Id="rId8" Type="http://schemas.openxmlformats.org/officeDocument/2006/relationships/slideLayout" Target="../slideLayouts/slideLayout8.xml"/><Relationship Id="rId51" Type="http://schemas.openxmlformats.org/officeDocument/2006/relationships/tags" Target="../tags/tag26.xml"/><Relationship Id="rId72" Type="http://schemas.openxmlformats.org/officeDocument/2006/relationships/tags" Target="../tags/tag47.xml"/><Relationship Id="rId93" Type="http://schemas.openxmlformats.org/officeDocument/2006/relationships/tags" Target="../tags/tag68.xml"/><Relationship Id="rId98" Type="http://schemas.openxmlformats.org/officeDocument/2006/relationships/tags" Target="../tags/tag73.xml"/><Relationship Id="rId121" Type="http://schemas.openxmlformats.org/officeDocument/2006/relationships/tags" Target="../tags/tag96.xml"/><Relationship Id="rId142" Type="http://schemas.openxmlformats.org/officeDocument/2006/relationships/tags" Target="../tags/tag117.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21.xml"/><Relationship Id="rId67" Type="http://schemas.openxmlformats.org/officeDocument/2006/relationships/tags" Target="../tags/tag42.xml"/><Relationship Id="rId116" Type="http://schemas.openxmlformats.org/officeDocument/2006/relationships/tags" Target="../tags/tag91.xml"/><Relationship Id="rId137" Type="http://schemas.openxmlformats.org/officeDocument/2006/relationships/tags" Target="../tags/tag112.xml"/><Relationship Id="rId20" Type="http://schemas.openxmlformats.org/officeDocument/2006/relationships/slideLayout" Target="../slideLayouts/slideLayout20.xml"/><Relationship Id="rId41" Type="http://schemas.openxmlformats.org/officeDocument/2006/relationships/tags" Target="../tags/tag16.xml"/><Relationship Id="rId62" Type="http://schemas.openxmlformats.org/officeDocument/2006/relationships/tags" Target="../tags/tag37.xml"/><Relationship Id="rId83" Type="http://schemas.openxmlformats.org/officeDocument/2006/relationships/tags" Target="../tags/tag58.xml"/><Relationship Id="rId88" Type="http://schemas.openxmlformats.org/officeDocument/2006/relationships/tags" Target="../tags/tag63.xml"/><Relationship Id="rId111" Type="http://schemas.openxmlformats.org/officeDocument/2006/relationships/tags" Target="../tags/tag86.xml"/><Relationship Id="rId132" Type="http://schemas.openxmlformats.org/officeDocument/2006/relationships/tags" Target="../tags/tag107.xml"/><Relationship Id="rId15" Type="http://schemas.openxmlformats.org/officeDocument/2006/relationships/slideLayout" Target="../slideLayouts/slideLayout15.xml"/><Relationship Id="rId36" Type="http://schemas.openxmlformats.org/officeDocument/2006/relationships/tags" Target="../tags/tag11.xml"/><Relationship Id="rId57" Type="http://schemas.openxmlformats.org/officeDocument/2006/relationships/tags" Target="../tags/tag32.xml"/><Relationship Id="rId106" Type="http://schemas.openxmlformats.org/officeDocument/2006/relationships/tags" Target="../tags/tag81.xml"/><Relationship Id="rId127" Type="http://schemas.openxmlformats.org/officeDocument/2006/relationships/tags" Target="../tags/tag102.xml"/><Relationship Id="rId10" Type="http://schemas.openxmlformats.org/officeDocument/2006/relationships/slideLayout" Target="../slideLayouts/slideLayout10.xml"/><Relationship Id="rId31" Type="http://schemas.openxmlformats.org/officeDocument/2006/relationships/tags" Target="../tags/tag6.xml"/><Relationship Id="rId52" Type="http://schemas.openxmlformats.org/officeDocument/2006/relationships/tags" Target="../tags/tag27.xml"/><Relationship Id="rId73" Type="http://schemas.openxmlformats.org/officeDocument/2006/relationships/tags" Target="../tags/tag48.xml"/><Relationship Id="rId78" Type="http://schemas.openxmlformats.org/officeDocument/2006/relationships/tags" Target="../tags/tag53.xml"/><Relationship Id="rId94" Type="http://schemas.openxmlformats.org/officeDocument/2006/relationships/tags" Target="../tags/tag69.xml"/><Relationship Id="rId99" Type="http://schemas.openxmlformats.org/officeDocument/2006/relationships/tags" Target="../tags/tag74.xml"/><Relationship Id="rId101" Type="http://schemas.openxmlformats.org/officeDocument/2006/relationships/tags" Target="../tags/tag76.xml"/><Relationship Id="rId122" Type="http://schemas.openxmlformats.org/officeDocument/2006/relationships/tags" Target="../tags/tag97.xml"/><Relationship Id="rId143" Type="http://schemas.openxmlformats.org/officeDocument/2006/relationships/tags" Target="../tags/tag118.xml"/><Relationship Id="rId148" Type="http://schemas.openxmlformats.org/officeDocument/2006/relationships/tags" Target="../tags/tag12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47" Type="http://schemas.openxmlformats.org/officeDocument/2006/relationships/tags" Target="../tags/tag22.xml"/><Relationship Id="rId68" Type="http://schemas.openxmlformats.org/officeDocument/2006/relationships/tags" Target="../tags/tag43.xml"/><Relationship Id="rId89" Type="http://schemas.openxmlformats.org/officeDocument/2006/relationships/tags" Target="../tags/tag64.xml"/><Relationship Id="rId112" Type="http://schemas.openxmlformats.org/officeDocument/2006/relationships/tags" Target="../tags/tag87.xml"/><Relationship Id="rId133" Type="http://schemas.openxmlformats.org/officeDocument/2006/relationships/tags" Target="../tags/tag108.xml"/><Relationship Id="rId16" Type="http://schemas.openxmlformats.org/officeDocument/2006/relationships/slideLayout" Target="../slideLayouts/slideLayout16.xml"/><Relationship Id="rId37" Type="http://schemas.openxmlformats.org/officeDocument/2006/relationships/tags" Target="../tags/tag12.xml"/><Relationship Id="rId58" Type="http://schemas.openxmlformats.org/officeDocument/2006/relationships/tags" Target="../tags/tag33.xml"/><Relationship Id="rId79" Type="http://schemas.openxmlformats.org/officeDocument/2006/relationships/tags" Target="../tags/tag54.xml"/><Relationship Id="rId102" Type="http://schemas.openxmlformats.org/officeDocument/2006/relationships/tags" Target="../tags/tag77.xml"/><Relationship Id="rId123" Type="http://schemas.openxmlformats.org/officeDocument/2006/relationships/tags" Target="../tags/tag98.xml"/><Relationship Id="rId144" Type="http://schemas.openxmlformats.org/officeDocument/2006/relationships/tags" Target="../tags/tag119.xml"/><Relationship Id="rId90"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dirty="0">
              <a:latin typeface="+mn-lt"/>
            </a:endParaRPr>
          </a:p>
        </p:txBody>
      </p:sp>
      <p:sp>
        <p:nvSpPr>
          <p:cNvPr id="3" name="Text Placeholder"/>
          <p:cNvSpPr>
            <a:spLocks noGrp="1"/>
          </p:cNvSpPr>
          <p:nvPr userDrawn="1">
            <p:ph type="body" idx="1"/>
          </p:nvPr>
        </p:nvSpPr>
        <p:spPr bwMode="black">
          <a:xfrm>
            <a:off x="504001" y="1548560"/>
            <a:ext cx="11186476" cy="4788000"/>
          </a:xfrm>
          <a:prstGeom prst="rect">
            <a:avLst/>
          </a:prstGeom>
        </p:spPr>
        <p:txBody>
          <a:bodyPr vert="horz" lIns="0" tIns="0" rIns="0" bIns="0" rtlCol="0">
            <a:no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7"/>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8"/>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9"/>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0"/>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1"/>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80" r:id="rId1"/>
    <p:sldLayoutId id="2147483861" r:id="rId2"/>
    <p:sldLayoutId id="2147483862" r:id="rId3"/>
    <p:sldLayoutId id="2147483819" r:id="rId4"/>
    <p:sldLayoutId id="2147483741" r:id="rId5"/>
    <p:sldLayoutId id="2147483765" r:id="rId6"/>
    <p:sldLayoutId id="2147483800" r:id="rId7"/>
    <p:sldLayoutId id="2147483744" r:id="rId8"/>
    <p:sldLayoutId id="2147483860" r:id="rId9"/>
    <p:sldLayoutId id="2147483864" r:id="rId10"/>
    <p:sldLayoutId id="2147483865" r:id="rId11"/>
    <p:sldLayoutId id="2147483743" r:id="rId12"/>
    <p:sldLayoutId id="2147483774" r:id="rId13"/>
    <p:sldLayoutId id="2147483863" r:id="rId14"/>
    <p:sldLayoutId id="2147483745" r:id="rId15"/>
    <p:sldLayoutId id="2147483760" r:id="rId16"/>
    <p:sldLayoutId id="2147483768" r:id="rId17"/>
    <p:sldLayoutId id="2147483769" r:id="rId18"/>
    <p:sldLayoutId id="2147483770" r:id="rId19"/>
    <p:sldLayoutId id="2147483757" r:id="rId20"/>
    <p:sldLayoutId id="2147483771" r:id="rId21"/>
    <p:sldLayoutId id="2147483763" r:id="rId22"/>
    <p:sldLayoutId id="2147483751" r:id="rId23"/>
    <p:sldLayoutId id="2147483824" r:id="rId24"/>
    <p:sldLayoutId id="2147483802" r:id="rId25"/>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72 Brand" panose="02000000000000000000" pitchFamily="2" charset="0"/>
        <a:buChar char="​"/>
        <a:defRPr sz="2000" b="0" i="0" kern="1200">
          <a:solidFill>
            <a:schemeClr val="tx1"/>
          </a:solidFill>
          <a:latin typeface="+mn-lt"/>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73" userDrawn="1">
          <p15:clr>
            <a:srgbClr val="F26B43"/>
          </p15:clr>
        </p15:guide>
        <p15:guide id="3" orient="horz" pos="317" userDrawn="1">
          <p15:clr>
            <a:srgbClr val="F26B43"/>
          </p15:clr>
        </p15:guide>
        <p15:guide id="4" pos="317" userDrawn="1">
          <p15:clr>
            <a:srgbClr val="F26B43"/>
          </p15:clr>
        </p15:guide>
        <p15:guide id="5" pos="7373" userDrawn="1">
          <p15:clr>
            <a:srgbClr val="F26B43"/>
          </p15:clr>
        </p15:guide>
        <p15:guide id="6"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sv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30.sv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20.svg"/><Relationship Id="rId11" Type="http://schemas.openxmlformats.org/officeDocument/2006/relationships/image" Target="../media/image25.png"/><Relationship Id="rId24" Type="http://schemas.openxmlformats.org/officeDocument/2006/relationships/image" Target="../media/image38.sv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sv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svg"/><Relationship Id="rId27"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sv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30.sv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20.svg"/><Relationship Id="rId11" Type="http://schemas.openxmlformats.org/officeDocument/2006/relationships/image" Target="../media/image25.png"/><Relationship Id="rId24" Type="http://schemas.openxmlformats.org/officeDocument/2006/relationships/image" Target="../media/image38.sv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sv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svg"/><Relationship Id="rId27"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hyperlink" Target="mailto:prashant.gautam@sap.com" TargetMode="External"/><Relationship Id="rId2" Type="http://schemas.openxmlformats.org/officeDocument/2006/relationships/hyperlink" Target="mailto:Sunny.kapoor@sap.com" TargetMode="External"/><Relationship Id="rId1" Type="http://schemas.openxmlformats.org/officeDocument/2006/relationships/slideLayout" Target="../slideLayouts/slideLayout24.xml"/><Relationship Id="rId5" Type="http://schemas.openxmlformats.org/officeDocument/2006/relationships/hyperlink" Target="mailto:piyush.gakhar@sap.com" TargetMode="External"/><Relationship Id="rId4" Type="http://schemas.openxmlformats.org/officeDocument/2006/relationships/hyperlink" Target="mailto:k.strothmann@sa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A17822-DC0F-5756-43AD-6D4DFD672D01}"/>
              </a:ext>
            </a:extLst>
          </p:cNvPr>
          <p:cNvSpPr>
            <a:spLocks noGrp="1"/>
          </p:cNvSpPr>
          <p:nvPr>
            <p:ph type="title"/>
          </p:nvPr>
        </p:nvSpPr>
        <p:spPr/>
        <p:txBody>
          <a:bodyPr/>
          <a:lstStyle/>
          <a:p>
            <a:r>
              <a:rPr lang="en-IN" b="1" dirty="0"/>
              <a:t>Real-time data for AI agents: Grounding with event-driven architecture</a:t>
            </a:r>
            <a:endParaRPr lang="de-DE" dirty="0"/>
          </a:p>
        </p:txBody>
      </p:sp>
      <p:sp>
        <p:nvSpPr>
          <p:cNvPr id="3" name="Textplatzhalter 2">
            <a:extLst>
              <a:ext uri="{FF2B5EF4-FFF2-40B4-BE49-F238E27FC236}">
                <a16:creationId xmlns:a16="http://schemas.microsoft.com/office/drawing/2014/main" id="{5F4C633E-6121-9D5A-A44C-9E590B839354}"/>
              </a:ext>
            </a:extLst>
          </p:cNvPr>
          <p:cNvSpPr>
            <a:spLocks noGrp="1"/>
          </p:cNvSpPr>
          <p:nvPr>
            <p:ph type="body" sz="quarter" idx="23"/>
          </p:nvPr>
        </p:nvSpPr>
        <p:spPr/>
        <p:txBody>
          <a:bodyPr/>
          <a:lstStyle/>
          <a:p>
            <a:r>
              <a:rPr lang="de-DE" dirty="0"/>
              <a:t>Sunny Kapoor, Prashant Gautam, Karsten Strothmann, </a:t>
            </a:r>
            <a:r>
              <a:rPr lang="de-DE" dirty="0" err="1"/>
              <a:t>Piyush</a:t>
            </a:r>
            <a:r>
              <a:rPr lang="de-DE" dirty="0"/>
              <a:t> </a:t>
            </a:r>
            <a:r>
              <a:rPr lang="de-DE" dirty="0" err="1"/>
              <a:t>Gakhar</a:t>
            </a:r>
            <a:r>
              <a:rPr lang="de-DE" dirty="0"/>
              <a:t>, SAP</a:t>
            </a:r>
          </a:p>
        </p:txBody>
      </p:sp>
      <p:sp>
        <p:nvSpPr>
          <p:cNvPr id="4" name="Textplatzhalter 3">
            <a:extLst>
              <a:ext uri="{FF2B5EF4-FFF2-40B4-BE49-F238E27FC236}">
                <a16:creationId xmlns:a16="http://schemas.microsoft.com/office/drawing/2014/main" id="{BB4A004D-868A-8A89-3009-AE0FA4548BD4}"/>
              </a:ext>
            </a:extLst>
          </p:cNvPr>
          <p:cNvSpPr>
            <a:spLocks noGrp="1"/>
          </p:cNvSpPr>
          <p:nvPr>
            <p:ph type="body" sz="quarter" idx="25"/>
          </p:nvPr>
        </p:nvSpPr>
        <p:spPr>
          <a:xfrm>
            <a:off x="287999" y="4854859"/>
            <a:ext cx="4271575" cy="231153"/>
          </a:xfrm>
        </p:spPr>
        <p:txBody>
          <a:bodyPr/>
          <a:lstStyle/>
          <a:p>
            <a:r>
              <a:rPr lang="de-DE" dirty="0"/>
              <a:t>November 2025</a:t>
            </a:r>
          </a:p>
        </p:txBody>
      </p:sp>
    </p:spTree>
    <p:extLst>
      <p:ext uri="{BB962C8B-B14F-4D97-AF65-F5344CB8AC3E}">
        <p14:creationId xmlns:p14="http://schemas.microsoft.com/office/powerpoint/2010/main" val="402056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31388-10A3-C082-C934-48ED2E4B4AFC}"/>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13D4279B-26F6-E9DB-BB56-387C934E8762}"/>
              </a:ext>
            </a:extLst>
          </p:cNvPr>
          <p:cNvSpPr>
            <a:spLocks noGrp="1"/>
          </p:cNvSpPr>
          <p:nvPr>
            <p:ph type="title"/>
          </p:nvPr>
        </p:nvSpPr>
        <p:spPr/>
        <p:txBody>
          <a:bodyPr/>
          <a:lstStyle/>
          <a:p>
            <a:r>
              <a:rPr lang="de-DE" dirty="0"/>
              <a:t>Scenario</a:t>
            </a:r>
          </a:p>
        </p:txBody>
      </p:sp>
      <p:sp>
        <p:nvSpPr>
          <p:cNvPr id="5" name="Rounded Rectangle 4">
            <a:extLst>
              <a:ext uri="{FF2B5EF4-FFF2-40B4-BE49-F238E27FC236}">
                <a16:creationId xmlns:a16="http://schemas.microsoft.com/office/drawing/2014/main" id="{341E3BFA-76D1-5556-4B55-9504DCACEBB1}"/>
              </a:ext>
            </a:extLst>
          </p:cNvPr>
          <p:cNvSpPr/>
          <p:nvPr/>
        </p:nvSpPr>
        <p:spPr>
          <a:xfrm>
            <a:off x="3220001" y="876755"/>
            <a:ext cx="7176413" cy="5747457"/>
          </a:xfrm>
          <a:prstGeom prst="roundRect">
            <a:avLst>
              <a:gd name="adj" fmla="val 3112"/>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a:solidFill>
                <a:schemeClr val="tx1"/>
              </a:solidFill>
              <a:latin typeface="72" panose="020B0503030000000003" pitchFamily="34" charset="0"/>
              <a:cs typeface="72" panose="020B0503030000000003" pitchFamily="34" charset="0"/>
            </a:endParaRPr>
          </a:p>
        </p:txBody>
      </p:sp>
      <p:sp>
        <p:nvSpPr>
          <p:cNvPr id="6" name="Rounded Rectangle 5">
            <a:extLst>
              <a:ext uri="{FF2B5EF4-FFF2-40B4-BE49-F238E27FC236}">
                <a16:creationId xmlns:a16="http://schemas.microsoft.com/office/drawing/2014/main" id="{236C36DA-1857-CC17-B72A-04B2B7E95D0B}"/>
              </a:ext>
            </a:extLst>
          </p:cNvPr>
          <p:cNvSpPr/>
          <p:nvPr/>
        </p:nvSpPr>
        <p:spPr>
          <a:xfrm>
            <a:off x="3406035" y="1347168"/>
            <a:ext cx="6800031" cy="3891264"/>
          </a:xfrm>
          <a:prstGeom prst="roundRect">
            <a:avLst>
              <a:gd name="adj" fmla="val 3984"/>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dirty="0">
              <a:solidFill>
                <a:schemeClr val="tx1"/>
              </a:solidFill>
              <a:latin typeface="72" panose="020B0503030000000003" pitchFamily="34" charset="0"/>
              <a:cs typeface="72" panose="020B0503030000000003" pitchFamily="34" charset="0"/>
            </a:endParaRPr>
          </a:p>
        </p:txBody>
      </p:sp>
      <p:grpSp>
        <p:nvGrpSpPr>
          <p:cNvPr id="7" name="Group 6">
            <a:extLst>
              <a:ext uri="{FF2B5EF4-FFF2-40B4-BE49-F238E27FC236}">
                <a16:creationId xmlns:a16="http://schemas.microsoft.com/office/drawing/2014/main" id="{25751ACE-CFBB-9D41-85B4-77F43BCE534E}"/>
              </a:ext>
            </a:extLst>
          </p:cNvPr>
          <p:cNvGrpSpPr/>
          <p:nvPr/>
        </p:nvGrpSpPr>
        <p:grpSpPr>
          <a:xfrm>
            <a:off x="6907835" y="4319068"/>
            <a:ext cx="856845" cy="832691"/>
            <a:chOff x="7425085" y="4935566"/>
            <a:chExt cx="856845" cy="832691"/>
          </a:xfrm>
        </p:grpSpPr>
        <p:pic>
          <p:nvPicPr>
            <p:cNvPr id="8" name="Graphic 7">
              <a:extLst>
                <a:ext uri="{FF2B5EF4-FFF2-40B4-BE49-F238E27FC236}">
                  <a16:creationId xmlns:a16="http://schemas.microsoft.com/office/drawing/2014/main" id="{CDB9E897-2D3A-0421-FCD3-31269B9E90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0057" y="4935566"/>
              <a:ext cx="519286" cy="519286"/>
            </a:xfrm>
            <a:prstGeom prst="rect">
              <a:avLst/>
            </a:prstGeom>
          </p:spPr>
        </p:pic>
        <p:sp>
          <p:nvSpPr>
            <p:cNvPr id="9" name="Text 26">
              <a:extLst>
                <a:ext uri="{FF2B5EF4-FFF2-40B4-BE49-F238E27FC236}">
                  <a16:creationId xmlns:a16="http://schemas.microsoft.com/office/drawing/2014/main" id="{6EA43943-AF33-CBFF-DCE0-6263CA337867}"/>
                </a:ext>
              </a:extLst>
            </p:cNvPr>
            <p:cNvSpPr/>
            <p:nvPr/>
          </p:nvSpPr>
          <p:spPr>
            <a:xfrm>
              <a:off x="7425085" y="5535004"/>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HANA</a:t>
              </a:r>
            </a:p>
            <a:p>
              <a:pPr marL="0" indent="0" algn="ctr">
                <a:lnSpc>
                  <a:spcPts val="1100"/>
                </a:lnSpc>
                <a:buNone/>
              </a:pPr>
              <a:r>
                <a:rPr lang="en-US" sz="900" dirty="0">
                  <a:solidFill>
                    <a:srgbClr val="1D2D3E"/>
                  </a:solidFill>
                  <a:latin typeface="72 Bold" pitchFamily="34" charset="0"/>
                  <a:cs typeface="72 Bold" pitchFamily="34" charset="-120"/>
                </a:rPr>
                <a:t>Cloud</a:t>
              </a:r>
              <a:endParaRPr lang="en-US" sz="900" dirty="0">
                <a:solidFill>
                  <a:srgbClr val="1D2D3E"/>
                </a:solidFill>
              </a:endParaRPr>
            </a:p>
          </p:txBody>
        </p:sp>
      </p:grpSp>
      <p:grpSp>
        <p:nvGrpSpPr>
          <p:cNvPr id="2" name="Group 1">
            <a:extLst>
              <a:ext uri="{FF2B5EF4-FFF2-40B4-BE49-F238E27FC236}">
                <a16:creationId xmlns:a16="http://schemas.microsoft.com/office/drawing/2014/main" id="{3951956C-9674-CD92-6148-F873402E51EB}"/>
              </a:ext>
            </a:extLst>
          </p:cNvPr>
          <p:cNvGrpSpPr/>
          <p:nvPr/>
        </p:nvGrpSpPr>
        <p:grpSpPr>
          <a:xfrm>
            <a:off x="505598" y="1229328"/>
            <a:ext cx="1848897" cy="1982925"/>
            <a:chOff x="505598" y="1229328"/>
            <a:chExt cx="1848897" cy="1982925"/>
          </a:xfrm>
        </p:grpSpPr>
        <p:grpSp>
          <p:nvGrpSpPr>
            <p:cNvPr id="10" name="Group 9">
              <a:extLst>
                <a:ext uri="{FF2B5EF4-FFF2-40B4-BE49-F238E27FC236}">
                  <a16:creationId xmlns:a16="http://schemas.microsoft.com/office/drawing/2014/main" id="{148FA51A-783A-1CD4-20AC-365E170BEB55}"/>
                </a:ext>
              </a:extLst>
            </p:cNvPr>
            <p:cNvGrpSpPr/>
            <p:nvPr/>
          </p:nvGrpSpPr>
          <p:grpSpPr>
            <a:xfrm>
              <a:off x="505598" y="1229328"/>
              <a:ext cx="1848897" cy="1982925"/>
              <a:chOff x="8607607" y="2808702"/>
              <a:chExt cx="1848897" cy="1982925"/>
            </a:xfrm>
          </p:grpSpPr>
          <p:sp>
            <p:nvSpPr>
              <p:cNvPr id="11" name="Rounded Rectangle 10">
                <a:extLst>
                  <a:ext uri="{FF2B5EF4-FFF2-40B4-BE49-F238E27FC236}">
                    <a16:creationId xmlns:a16="http://schemas.microsoft.com/office/drawing/2014/main" id="{04BB429E-AF6E-4790-EC1E-B6C64D2AB4DA}"/>
                  </a:ext>
                </a:extLst>
              </p:cNvPr>
              <p:cNvSpPr/>
              <p:nvPr/>
            </p:nvSpPr>
            <p:spPr>
              <a:xfrm>
                <a:off x="8607607" y="2808702"/>
                <a:ext cx="1848897" cy="1982925"/>
              </a:xfrm>
              <a:prstGeom prst="roundRect">
                <a:avLst>
                  <a:gd name="adj" fmla="val 4843"/>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sp>
            <p:nvSpPr>
              <p:cNvPr id="12" name="Text 26">
                <a:extLst>
                  <a:ext uri="{FF2B5EF4-FFF2-40B4-BE49-F238E27FC236}">
                    <a16:creationId xmlns:a16="http://schemas.microsoft.com/office/drawing/2014/main" id="{65BE47C3-5B9D-9964-1320-F738D475B26B}"/>
                  </a:ext>
                </a:extLst>
              </p:cNvPr>
              <p:cNvSpPr/>
              <p:nvPr/>
            </p:nvSpPr>
            <p:spPr>
              <a:xfrm>
                <a:off x="9242099" y="2943627"/>
                <a:ext cx="1016428" cy="304597"/>
              </a:xfrm>
              <a:prstGeom prst="rect">
                <a:avLst/>
              </a:prstGeom>
              <a:noFill/>
              <a:ln/>
            </p:spPr>
            <p:txBody>
              <a:bodyPr wrap="square" lIns="0" tIns="0" rIns="0" bIns="0" rtlCol="0" anchor="t"/>
              <a:lstStyle/>
              <a:p>
                <a:pPr marL="0" indent="0">
                  <a:lnSpc>
                    <a:spcPts val="1100"/>
                  </a:lnSpc>
                  <a:buNone/>
                </a:pPr>
                <a:r>
                  <a:rPr lang="en-US" sz="1100" dirty="0">
                    <a:solidFill>
                      <a:srgbClr val="354A5F"/>
                    </a:solidFill>
                    <a:latin typeface="72 Bold" pitchFamily="34" charset="0"/>
                    <a:ea typeface="72 Bold" pitchFamily="34" charset="-122"/>
                    <a:cs typeface="72 Bold" pitchFamily="34" charset="-120"/>
                  </a:rPr>
                  <a:t>SAP Cloud</a:t>
                </a:r>
              </a:p>
              <a:p>
                <a:pPr marL="0" indent="0">
                  <a:lnSpc>
                    <a:spcPts val="1100"/>
                  </a:lnSpc>
                  <a:buNone/>
                </a:pPr>
                <a:r>
                  <a:rPr lang="en-US" sz="1100" dirty="0">
                    <a:solidFill>
                      <a:srgbClr val="354A5F"/>
                    </a:solidFill>
                    <a:latin typeface="72 Bold" pitchFamily="34" charset="0"/>
                    <a:cs typeface="72 Bold" pitchFamily="34" charset="-120"/>
                  </a:rPr>
                  <a:t>Solutions</a:t>
                </a:r>
                <a:endParaRPr lang="en-US" sz="1100" dirty="0">
                  <a:solidFill>
                    <a:srgbClr val="354A5F"/>
                  </a:solidFill>
                </a:endParaRPr>
              </a:p>
            </p:txBody>
          </p:sp>
          <p:pic>
            <p:nvPicPr>
              <p:cNvPr id="13" name="Graphic 12">
                <a:extLst>
                  <a:ext uri="{FF2B5EF4-FFF2-40B4-BE49-F238E27FC236}">
                    <a16:creationId xmlns:a16="http://schemas.microsoft.com/office/drawing/2014/main" id="{829CECE2-F6DB-6ADF-FD37-F896969704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0730" y="2968080"/>
                <a:ext cx="368246" cy="234728"/>
              </a:xfrm>
              <a:prstGeom prst="rect">
                <a:avLst/>
              </a:prstGeom>
            </p:spPr>
          </p:pic>
        </p:grpSp>
        <p:sp>
          <p:nvSpPr>
            <p:cNvPr id="14" name="Rounded Rectangle 13">
              <a:extLst>
                <a:ext uri="{FF2B5EF4-FFF2-40B4-BE49-F238E27FC236}">
                  <a16:creationId xmlns:a16="http://schemas.microsoft.com/office/drawing/2014/main" id="{46883436-B174-6FE6-D366-A63CE5FC78D7}"/>
                </a:ext>
              </a:extLst>
            </p:cNvPr>
            <p:cNvSpPr/>
            <p:nvPr/>
          </p:nvSpPr>
          <p:spPr>
            <a:xfrm>
              <a:off x="702707" y="1838728"/>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4AA732DC-052E-54B0-F19D-0FF16AA61235}"/>
                </a:ext>
              </a:extLst>
            </p:cNvPr>
            <p:cNvSpPr/>
            <p:nvPr/>
          </p:nvSpPr>
          <p:spPr>
            <a:xfrm>
              <a:off x="712197" y="2553761"/>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 26">
              <a:extLst>
                <a:ext uri="{FF2B5EF4-FFF2-40B4-BE49-F238E27FC236}">
                  <a16:creationId xmlns:a16="http://schemas.microsoft.com/office/drawing/2014/main" id="{F9C1FBE6-C016-1F05-30BC-DE0C89B4B47C}"/>
                </a:ext>
              </a:extLst>
            </p:cNvPr>
            <p:cNvSpPr/>
            <p:nvPr/>
          </p:nvSpPr>
          <p:spPr>
            <a:xfrm>
              <a:off x="721687" y="1915153"/>
              <a:ext cx="1434831" cy="195726"/>
            </a:xfrm>
            <a:prstGeom prst="rect">
              <a:avLst/>
            </a:prstGeom>
            <a:noFill/>
            <a:ln/>
          </p:spPr>
          <p:txBody>
            <a:bodyPr wrap="square" lIns="0" tIns="0" rIns="0" bIns="0" rtlCol="0" anchor="ctr"/>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S/4HANA Cloud</a:t>
              </a:r>
              <a:endParaRPr lang="en-US" sz="900" dirty="0">
                <a:solidFill>
                  <a:srgbClr val="1D2D3E"/>
                </a:solidFill>
              </a:endParaRPr>
            </a:p>
          </p:txBody>
        </p:sp>
        <p:sp>
          <p:nvSpPr>
            <p:cNvPr id="17" name="Text 29">
              <a:extLst>
                <a:ext uri="{FF2B5EF4-FFF2-40B4-BE49-F238E27FC236}">
                  <a16:creationId xmlns:a16="http://schemas.microsoft.com/office/drawing/2014/main" id="{F0D8B83C-49B9-4F3B-3E44-70B40A8F2AA9}"/>
                </a:ext>
              </a:extLst>
            </p:cNvPr>
            <p:cNvSpPr/>
            <p:nvPr/>
          </p:nvSpPr>
          <p:spPr>
            <a:xfrm>
              <a:off x="712198" y="21226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sales order</a:t>
              </a:r>
              <a:endParaRPr lang="en-US" sz="800" dirty="0">
                <a:solidFill>
                  <a:srgbClr val="354A5F"/>
                </a:solidFill>
              </a:endParaRPr>
            </a:p>
          </p:txBody>
        </p:sp>
        <p:sp>
          <p:nvSpPr>
            <p:cNvPr id="18" name="Text 26">
              <a:extLst>
                <a:ext uri="{FF2B5EF4-FFF2-40B4-BE49-F238E27FC236}">
                  <a16:creationId xmlns:a16="http://schemas.microsoft.com/office/drawing/2014/main" id="{16D6D0B9-7F1C-B54B-E2A7-1A8A4439FEF3}"/>
                </a:ext>
              </a:extLst>
            </p:cNvPr>
            <p:cNvSpPr/>
            <p:nvPr/>
          </p:nvSpPr>
          <p:spPr>
            <a:xfrm>
              <a:off x="721687" y="2636849"/>
              <a:ext cx="1444321" cy="278222"/>
            </a:xfrm>
            <a:prstGeom prst="rect">
              <a:avLst/>
            </a:prstGeom>
            <a:noFill/>
            <a:ln/>
          </p:spPr>
          <p:txBody>
            <a:bodyPr wrap="square" lIns="0" tIns="0" rIns="0" bIns="0" rtlCol="0" anchor="t"/>
            <a:lstStyle/>
            <a:p>
              <a:pPr algn="ctr">
                <a:lnSpc>
                  <a:spcPts val="1100"/>
                </a:lnSpc>
              </a:pPr>
              <a:r>
                <a:rPr lang="en-US" sz="900" dirty="0">
                  <a:solidFill>
                    <a:srgbClr val="1D2D3E"/>
                  </a:solidFill>
                  <a:latin typeface="72 Bold" pitchFamily="34" charset="0"/>
                  <a:cs typeface="72 Bold" pitchFamily="34" charset="-120"/>
                </a:rPr>
                <a:t>SAP Service Cloud V2</a:t>
              </a:r>
            </a:p>
          </p:txBody>
        </p:sp>
        <p:sp>
          <p:nvSpPr>
            <p:cNvPr id="19" name="Text 29">
              <a:extLst>
                <a:ext uri="{FF2B5EF4-FFF2-40B4-BE49-F238E27FC236}">
                  <a16:creationId xmlns:a16="http://schemas.microsoft.com/office/drawing/2014/main" id="{F173EDCF-D7C1-564B-06D7-99B523149F36}"/>
                </a:ext>
              </a:extLst>
            </p:cNvPr>
            <p:cNvSpPr/>
            <p:nvPr/>
          </p:nvSpPr>
          <p:spPr>
            <a:xfrm>
              <a:off x="721688" y="28305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support case</a:t>
              </a:r>
              <a:endParaRPr lang="en-US" sz="800" dirty="0">
                <a:solidFill>
                  <a:srgbClr val="354A5F"/>
                </a:solidFill>
              </a:endParaRPr>
            </a:p>
          </p:txBody>
        </p:sp>
      </p:grpSp>
      <p:pic>
        <p:nvPicPr>
          <p:cNvPr id="20" name="Graphic 19">
            <a:extLst>
              <a:ext uri="{FF2B5EF4-FFF2-40B4-BE49-F238E27FC236}">
                <a16:creationId xmlns:a16="http://schemas.microsoft.com/office/drawing/2014/main" id="{CF028D9B-6ACC-2B30-C892-B0C858158B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4751" y="1019439"/>
            <a:ext cx="551797" cy="153277"/>
          </a:xfrm>
          <a:prstGeom prst="rect">
            <a:avLst/>
          </a:prstGeom>
        </p:spPr>
      </p:pic>
      <p:grpSp>
        <p:nvGrpSpPr>
          <p:cNvPr id="21" name="Group 20">
            <a:extLst>
              <a:ext uri="{FF2B5EF4-FFF2-40B4-BE49-F238E27FC236}">
                <a16:creationId xmlns:a16="http://schemas.microsoft.com/office/drawing/2014/main" id="{BF6348E4-C666-F1ED-78EB-C2745C4B2D60}"/>
              </a:ext>
            </a:extLst>
          </p:cNvPr>
          <p:cNvGrpSpPr/>
          <p:nvPr/>
        </p:nvGrpSpPr>
        <p:grpSpPr>
          <a:xfrm>
            <a:off x="3420882" y="1871898"/>
            <a:ext cx="1022741" cy="825051"/>
            <a:chOff x="3265623" y="1126223"/>
            <a:chExt cx="1022741" cy="825051"/>
          </a:xfrm>
        </p:grpSpPr>
        <p:pic>
          <p:nvPicPr>
            <p:cNvPr id="22" name="Graphic 21">
              <a:extLst>
                <a:ext uri="{FF2B5EF4-FFF2-40B4-BE49-F238E27FC236}">
                  <a16:creationId xmlns:a16="http://schemas.microsoft.com/office/drawing/2014/main" id="{D9615206-B513-9364-FC7B-DE2F265EB3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2207" y="1126223"/>
              <a:ext cx="417600" cy="417600"/>
            </a:xfrm>
            <a:prstGeom prst="rect">
              <a:avLst/>
            </a:prstGeom>
          </p:spPr>
        </p:pic>
        <p:sp>
          <p:nvSpPr>
            <p:cNvPr id="23" name="Text 26">
              <a:extLst>
                <a:ext uri="{FF2B5EF4-FFF2-40B4-BE49-F238E27FC236}">
                  <a16:creationId xmlns:a16="http://schemas.microsoft.com/office/drawing/2014/main" id="{6EFE527A-9FD2-126C-3516-57918E1F4820}"/>
                </a:ext>
              </a:extLst>
            </p:cNvPr>
            <p:cNvSpPr/>
            <p:nvPr/>
          </p:nvSpPr>
          <p:spPr>
            <a:xfrm>
              <a:off x="3265623" y="1574732"/>
              <a:ext cx="1022741" cy="376542"/>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 advanced</a:t>
              </a:r>
            </a:p>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event mesh</a:t>
              </a:r>
              <a:endParaRPr lang="en-US" sz="900" dirty="0">
                <a:solidFill>
                  <a:srgbClr val="1D2D3E"/>
                </a:solidFill>
              </a:endParaRPr>
            </a:p>
          </p:txBody>
        </p:sp>
      </p:grpSp>
      <p:cxnSp>
        <p:nvCxnSpPr>
          <p:cNvPr id="25" name="Elbow Connector 24">
            <a:extLst>
              <a:ext uri="{FF2B5EF4-FFF2-40B4-BE49-F238E27FC236}">
                <a16:creationId xmlns:a16="http://schemas.microsoft.com/office/drawing/2014/main" id="{7462FCE2-6603-31E7-E8E0-FEDFF617F74A}"/>
              </a:ext>
            </a:extLst>
          </p:cNvPr>
          <p:cNvCxnSpPr>
            <a:cxnSpLocks/>
            <a:stCxn id="15" idx="3"/>
            <a:endCxn id="22" idx="1"/>
          </p:cNvCxnSpPr>
          <p:nvPr/>
        </p:nvCxnSpPr>
        <p:spPr>
          <a:xfrm flipV="1">
            <a:off x="2166008" y="2080698"/>
            <a:ext cx="1521458" cy="719366"/>
          </a:xfrm>
          <a:prstGeom prst="bentConnector3">
            <a:avLst>
              <a:gd name="adj1" fmla="val 63222"/>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D3B9E557-818D-857D-BCED-7E201A68B1BB}"/>
              </a:ext>
            </a:extLst>
          </p:cNvPr>
          <p:cNvSpPr/>
          <p:nvPr/>
        </p:nvSpPr>
        <p:spPr>
          <a:xfrm>
            <a:off x="2477147" y="267615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24" name="Straight Arrow Connector 23">
            <a:extLst>
              <a:ext uri="{FF2B5EF4-FFF2-40B4-BE49-F238E27FC236}">
                <a16:creationId xmlns:a16="http://schemas.microsoft.com/office/drawing/2014/main" id="{13FDA88C-E845-3DE5-33C6-B2E6850C9931}"/>
              </a:ext>
            </a:extLst>
          </p:cNvPr>
          <p:cNvCxnSpPr>
            <a:cxnSpLocks/>
            <a:stCxn id="14" idx="3"/>
            <a:endCxn id="22" idx="1"/>
          </p:cNvCxnSpPr>
          <p:nvPr/>
        </p:nvCxnSpPr>
        <p:spPr>
          <a:xfrm flipV="1">
            <a:off x="2156518" y="2080698"/>
            <a:ext cx="1530948" cy="4333"/>
          </a:xfrm>
          <a:prstGeom prst="straightConnector1">
            <a:avLst/>
          </a:prstGeom>
          <a:ln w="19050">
            <a:solidFill>
              <a:srgbClr val="0C70E4"/>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A1FBBF7-A06D-7F39-AEC8-D2B8F222C5FE}"/>
              </a:ext>
            </a:extLst>
          </p:cNvPr>
          <p:cNvSpPr/>
          <p:nvPr/>
        </p:nvSpPr>
        <p:spPr>
          <a:xfrm>
            <a:off x="2493053" y="1961981"/>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32" name="Straight Arrow Connector 31">
            <a:extLst>
              <a:ext uri="{FF2B5EF4-FFF2-40B4-BE49-F238E27FC236}">
                <a16:creationId xmlns:a16="http://schemas.microsoft.com/office/drawing/2014/main" id="{CB69FAF6-16D3-88D0-0879-606EDD19ACE2}"/>
              </a:ext>
            </a:extLst>
          </p:cNvPr>
          <p:cNvCxnSpPr>
            <a:cxnSpLocks/>
            <a:stCxn id="34" idx="3"/>
            <a:endCxn id="38" idx="1"/>
          </p:cNvCxnSpPr>
          <p:nvPr/>
        </p:nvCxnSpPr>
        <p:spPr>
          <a:xfrm flipV="1">
            <a:off x="1058874" y="4190301"/>
            <a:ext cx="579900" cy="5339"/>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DA5913BF-613C-9215-7F80-AEB6A1CF0236}"/>
              </a:ext>
            </a:extLst>
          </p:cNvPr>
          <p:cNvGrpSpPr/>
          <p:nvPr/>
        </p:nvGrpSpPr>
        <p:grpSpPr>
          <a:xfrm>
            <a:off x="425506" y="3986840"/>
            <a:ext cx="835746" cy="646841"/>
            <a:chOff x="425506" y="3986840"/>
            <a:chExt cx="835746" cy="646841"/>
          </a:xfrm>
        </p:grpSpPr>
        <p:sp>
          <p:nvSpPr>
            <p:cNvPr id="31" name="Text 26">
              <a:extLst>
                <a:ext uri="{FF2B5EF4-FFF2-40B4-BE49-F238E27FC236}">
                  <a16:creationId xmlns:a16="http://schemas.microsoft.com/office/drawing/2014/main" id="{7DB68B60-208B-773B-8A06-A1C6D987F219}"/>
                </a:ext>
              </a:extLst>
            </p:cNvPr>
            <p:cNvSpPr/>
            <p:nvPr/>
          </p:nvSpPr>
          <p:spPr>
            <a:xfrm>
              <a:off x="425506" y="449222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34" name="Graphic 33">
              <a:extLst>
                <a:ext uri="{FF2B5EF4-FFF2-40B4-BE49-F238E27FC236}">
                  <a16:creationId xmlns:a16="http://schemas.microsoft.com/office/drawing/2014/main" id="{6CC6604F-5BCF-2B7E-C9E0-12608A8588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274" y="3986840"/>
              <a:ext cx="417600" cy="417600"/>
            </a:xfrm>
            <a:prstGeom prst="rect">
              <a:avLst/>
            </a:prstGeom>
          </p:spPr>
        </p:pic>
      </p:grpSp>
      <p:grpSp>
        <p:nvGrpSpPr>
          <p:cNvPr id="35" name="Group 34">
            <a:extLst>
              <a:ext uri="{FF2B5EF4-FFF2-40B4-BE49-F238E27FC236}">
                <a16:creationId xmlns:a16="http://schemas.microsoft.com/office/drawing/2014/main" id="{00344979-7728-8AA6-2F53-99C875EB4852}"/>
              </a:ext>
            </a:extLst>
          </p:cNvPr>
          <p:cNvGrpSpPr/>
          <p:nvPr/>
        </p:nvGrpSpPr>
        <p:grpSpPr>
          <a:xfrm>
            <a:off x="4735597" y="1677681"/>
            <a:ext cx="1770175" cy="1295282"/>
            <a:chOff x="8928622" y="3356617"/>
            <a:chExt cx="1770175" cy="1295282"/>
          </a:xfrm>
        </p:grpSpPr>
        <p:sp>
          <p:nvSpPr>
            <p:cNvPr id="36" name="Rounded Rectangle 35">
              <a:extLst>
                <a:ext uri="{FF2B5EF4-FFF2-40B4-BE49-F238E27FC236}">
                  <a16:creationId xmlns:a16="http://schemas.microsoft.com/office/drawing/2014/main" id="{DDD99C79-D8D3-21F5-D56D-906D14B31140}"/>
                </a:ext>
              </a:extLst>
            </p:cNvPr>
            <p:cNvSpPr/>
            <p:nvPr/>
          </p:nvSpPr>
          <p:spPr>
            <a:xfrm>
              <a:off x="8928622" y="3356617"/>
              <a:ext cx="1770175" cy="1295282"/>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ext 26">
              <a:extLst>
                <a:ext uri="{FF2B5EF4-FFF2-40B4-BE49-F238E27FC236}">
                  <a16:creationId xmlns:a16="http://schemas.microsoft.com/office/drawing/2014/main" id="{EBCFF940-0A01-24BF-6DBB-13C33448B457}"/>
                </a:ext>
              </a:extLst>
            </p:cNvPr>
            <p:cNvSpPr/>
            <p:nvPr/>
          </p:nvSpPr>
          <p:spPr>
            <a:xfrm>
              <a:off x="9360664" y="3503636"/>
              <a:ext cx="1168836" cy="342254"/>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a:t>
              </a:r>
              <a:endParaRPr lang="en-US" sz="900" dirty="0">
                <a:solidFill>
                  <a:srgbClr val="1D2D3E"/>
                </a:solidFill>
              </a:endParaRPr>
            </a:p>
          </p:txBody>
        </p:sp>
      </p:grpSp>
      <p:grpSp>
        <p:nvGrpSpPr>
          <p:cNvPr id="129" name="Group 128">
            <a:extLst>
              <a:ext uri="{FF2B5EF4-FFF2-40B4-BE49-F238E27FC236}">
                <a16:creationId xmlns:a16="http://schemas.microsoft.com/office/drawing/2014/main" id="{8D4F1877-0242-721B-8F76-B73624EFE724}"/>
              </a:ext>
            </a:extLst>
          </p:cNvPr>
          <p:cNvGrpSpPr/>
          <p:nvPr/>
        </p:nvGrpSpPr>
        <p:grpSpPr>
          <a:xfrm>
            <a:off x="1241145" y="3902301"/>
            <a:ext cx="1371257" cy="1006936"/>
            <a:chOff x="1241145" y="3902301"/>
            <a:chExt cx="1371257" cy="1006936"/>
          </a:xfrm>
        </p:grpSpPr>
        <p:sp>
          <p:nvSpPr>
            <p:cNvPr id="30" name="Text 26">
              <a:extLst>
                <a:ext uri="{FF2B5EF4-FFF2-40B4-BE49-F238E27FC236}">
                  <a16:creationId xmlns:a16="http://schemas.microsoft.com/office/drawing/2014/main" id="{80DA49FF-7711-924D-3E40-D03DB18C5CD1}"/>
                </a:ext>
              </a:extLst>
            </p:cNvPr>
            <p:cNvSpPr/>
            <p:nvPr/>
          </p:nvSpPr>
          <p:spPr>
            <a:xfrm>
              <a:off x="1241145" y="4464742"/>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354A5F"/>
                  </a:solidFill>
                  <a:latin typeface="72 Bold" pitchFamily="34" charset="0"/>
                  <a:ea typeface="72 Bold" pitchFamily="34" charset="-122"/>
                  <a:cs typeface="72 Bold" pitchFamily="34" charset="-120"/>
                </a:rPr>
                <a:t>Joule Application Client</a:t>
              </a:r>
              <a:endParaRPr lang="en-US" sz="1100" dirty="0">
                <a:solidFill>
                  <a:srgbClr val="354A5F"/>
                </a:solidFill>
              </a:endParaRPr>
            </a:p>
          </p:txBody>
        </p:sp>
        <p:sp>
          <p:nvSpPr>
            <p:cNvPr id="33" name="Text 32">
              <a:extLst>
                <a:ext uri="{FF2B5EF4-FFF2-40B4-BE49-F238E27FC236}">
                  <a16:creationId xmlns:a16="http://schemas.microsoft.com/office/drawing/2014/main" id="{483E2812-C043-2C28-2266-5730DDB65E21}"/>
                </a:ext>
              </a:extLst>
            </p:cNvPr>
            <p:cNvSpPr/>
            <p:nvPr/>
          </p:nvSpPr>
          <p:spPr>
            <a:xfrm>
              <a:off x="1439102" y="4769537"/>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38" name="Picture 2">
              <a:extLst>
                <a:ext uri="{FF2B5EF4-FFF2-40B4-BE49-F238E27FC236}">
                  <a16:creationId xmlns:a16="http://schemas.microsoft.com/office/drawing/2014/main" id="{60B0DEEB-D16D-FD9B-29A4-C2E203B7DC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8774" y="3902301"/>
              <a:ext cx="576000" cy="576000"/>
            </a:xfrm>
            <a:prstGeom prst="rect">
              <a:avLst/>
            </a:prstGeom>
            <a:gradFill>
              <a:gsLst>
                <a:gs pos="0">
                  <a:srgbClr val="5B738B"/>
                </a:gs>
                <a:gs pos="50000">
                  <a:srgbClr val="3E5469"/>
                </a:gs>
                <a:gs pos="100000">
                  <a:srgbClr val="223548"/>
                </a:gs>
              </a:gsLst>
              <a:lin ang="5400000" scaled="1"/>
            </a:gradFill>
            <a:ln w="24093" cap="flat">
              <a:noFill/>
              <a:prstDash val="solid"/>
              <a:miter/>
            </a:ln>
          </p:spPr>
        </p:pic>
      </p:grpSp>
      <p:grpSp>
        <p:nvGrpSpPr>
          <p:cNvPr id="39" name="Group 38">
            <a:extLst>
              <a:ext uri="{FF2B5EF4-FFF2-40B4-BE49-F238E27FC236}">
                <a16:creationId xmlns:a16="http://schemas.microsoft.com/office/drawing/2014/main" id="{D7727C1D-2035-6975-8619-78445CA57671}"/>
              </a:ext>
            </a:extLst>
          </p:cNvPr>
          <p:cNvGrpSpPr/>
          <p:nvPr/>
        </p:nvGrpSpPr>
        <p:grpSpPr>
          <a:xfrm>
            <a:off x="3870074" y="3228229"/>
            <a:ext cx="1800428" cy="1924143"/>
            <a:chOff x="4438738" y="3359629"/>
            <a:chExt cx="1800428" cy="1924143"/>
          </a:xfrm>
        </p:grpSpPr>
        <p:sp>
          <p:nvSpPr>
            <p:cNvPr id="40" name="Rounded Rectangle 39">
              <a:extLst>
                <a:ext uri="{FF2B5EF4-FFF2-40B4-BE49-F238E27FC236}">
                  <a16:creationId xmlns:a16="http://schemas.microsoft.com/office/drawing/2014/main" id="{9A811EA4-B18F-3DD5-8149-DD7A90F637CD}"/>
                </a:ext>
              </a:extLst>
            </p:cNvPr>
            <p:cNvSpPr/>
            <p:nvPr/>
          </p:nvSpPr>
          <p:spPr>
            <a:xfrm>
              <a:off x="4438738" y="3359629"/>
              <a:ext cx="1800428" cy="1924143"/>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ounded Rectangle 40">
              <a:extLst>
                <a:ext uri="{FF2B5EF4-FFF2-40B4-BE49-F238E27FC236}">
                  <a16:creationId xmlns:a16="http://schemas.microsoft.com/office/drawing/2014/main" id="{DAC7C6A3-B76E-7A45-C9B9-B1A409ECBAB0}"/>
                </a:ext>
              </a:extLst>
            </p:cNvPr>
            <p:cNvSpPr/>
            <p:nvPr/>
          </p:nvSpPr>
          <p:spPr>
            <a:xfrm>
              <a:off x="4519147" y="4620378"/>
              <a:ext cx="1631527" cy="559501"/>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2" name="Picture 8">
              <a:extLst>
                <a:ext uri="{FF2B5EF4-FFF2-40B4-BE49-F238E27FC236}">
                  <a16:creationId xmlns:a16="http://schemas.microsoft.com/office/drawing/2014/main" id="{ABD9A627-AA0A-B25C-B042-43344935479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7971" y="4670180"/>
              <a:ext cx="1074156" cy="436376"/>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a:extLst>
                <a:ext uri="{FF2B5EF4-FFF2-40B4-BE49-F238E27FC236}">
                  <a16:creationId xmlns:a16="http://schemas.microsoft.com/office/drawing/2014/main" id="{2FECCD79-93FD-C607-7072-3AEE5194749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73704" y="4715271"/>
              <a:ext cx="262893" cy="262893"/>
            </a:xfrm>
            <a:prstGeom prst="rect">
              <a:avLst/>
            </a:prstGeom>
          </p:spPr>
        </p:pic>
        <p:sp>
          <p:nvSpPr>
            <p:cNvPr id="44" name="Text 29">
              <a:extLst>
                <a:ext uri="{FF2B5EF4-FFF2-40B4-BE49-F238E27FC236}">
                  <a16:creationId xmlns:a16="http://schemas.microsoft.com/office/drawing/2014/main" id="{3B762A04-D540-04BC-B32E-5D07514B970E}"/>
                </a:ext>
              </a:extLst>
            </p:cNvPr>
            <p:cNvSpPr/>
            <p:nvPr/>
          </p:nvSpPr>
          <p:spPr>
            <a:xfrm>
              <a:off x="5651988" y="5008532"/>
              <a:ext cx="530454" cy="149268"/>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Joule Skill</a:t>
              </a:r>
              <a:endParaRPr lang="en-US" sz="800" dirty="0">
                <a:solidFill>
                  <a:srgbClr val="1D2D3E"/>
                </a:solidFill>
              </a:endParaRPr>
            </a:p>
          </p:txBody>
        </p:sp>
        <p:pic>
          <p:nvPicPr>
            <p:cNvPr id="45" name="Picture 44">
              <a:extLst>
                <a:ext uri="{FF2B5EF4-FFF2-40B4-BE49-F238E27FC236}">
                  <a16:creationId xmlns:a16="http://schemas.microsoft.com/office/drawing/2014/main" id="{3DACEBF0-2DCF-7301-1C1D-39446D1E28FF}"/>
                </a:ext>
              </a:extLst>
            </p:cNvPr>
            <p:cNvPicPr>
              <a:picLocks noChangeAspect="1"/>
            </p:cNvPicPr>
            <p:nvPr/>
          </p:nvPicPr>
          <p:blipFill>
            <a:blip r:embed="rId17"/>
            <a:stretch>
              <a:fillRect/>
            </a:stretch>
          </p:blipFill>
          <p:spPr>
            <a:xfrm rot="10800000" flipH="1">
              <a:off x="4484751" y="3416220"/>
              <a:ext cx="405261" cy="375802"/>
            </a:xfrm>
            <a:prstGeom prst="rect">
              <a:avLst/>
            </a:prstGeom>
          </p:spPr>
        </p:pic>
        <p:sp>
          <p:nvSpPr>
            <p:cNvPr id="46" name="Text 26">
              <a:extLst>
                <a:ext uri="{FF2B5EF4-FFF2-40B4-BE49-F238E27FC236}">
                  <a16:creationId xmlns:a16="http://schemas.microsoft.com/office/drawing/2014/main" id="{4A33F3CB-1FA9-DDB4-A1CE-2036D6447A28}"/>
                </a:ext>
              </a:extLst>
            </p:cNvPr>
            <p:cNvSpPr/>
            <p:nvPr/>
          </p:nvSpPr>
          <p:spPr>
            <a:xfrm>
              <a:off x="4921533" y="3534299"/>
              <a:ext cx="570486" cy="153524"/>
            </a:xfrm>
            <a:prstGeom prst="rect">
              <a:avLst/>
            </a:prstGeom>
            <a:noFill/>
            <a:ln/>
          </p:spPr>
          <p:txBody>
            <a:bodyPr wrap="square" lIns="0" tIns="0" rIns="0" bIns="0" rtlCol="0" anchor="t"/>
            <a:lstStyle/>
            <a:p>
              <a:pPr marL="0" indent="0">
                <a:lnSpc>
                  <a:spcPts val="1100"/>
                </a:lnSpc>
                <a:buNone/>
              </a:pPr>
              <a:r>
                <a:rPr lang="en-US" sz="900" dirty="0">
                  <a:solidFill>
                    <a:srgbClr val="1D2D3E"/>
                  </a:solidFill>
                  <a:latin typeface="72 Bold" pitchFamily="34" charset="0"/>
                  <a:ea typeface="72 Bold" pitchFamily="34" charset="-122"/>
                  <a:cs typeface="72 Bold" pitchFamily="34" charset="-120"/>
                </a:rPr>
                <a:t>SAP Build</a:t>
              </a:r>
            </a:p>
          </p:txBody>
        </p:sp>
        <p:sp>
          <p:nvSpPr>
            <p:cNvPr id="47" name="Rounded Rectangle 46">
              <a:extLst>
                <a:ext uri="{FF2B5EF4-FFF2-40B4-BE49-F238E27FC236}">
                  <a16:creationId xmlns:a16="http://schemas.microsoft.com/office/drawing/2014/main" id="{F920CE82-7F6F-812C-1685-9D92F286D197}"/>
                </a:ext>
              </a:extLst>
            </p:cNvPr>
            <p:cNvSpPr/>
            <p:nvPr/>
          </p:nvSpPr>
          <p:spPr>
            <a:xfrm>
              <a:off x="4525463" y="3885216"/>
              <a:ext cx="1620877" cy="487685"/>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
              <a:extLst>
                <a:ext uri="{FF2B5EF4-FFF2-40B4-BE49-F238E27FC236}">
                  <a16:creationId xmlns:a16="http://schemas.microsoft.com/office/drawing/2014/main" id="{884F6CAB-3C63-A35F-477C-5F1300A1255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7477" y="3901522"/>
              <a:ext cx="457600" cy="457600"/>
            </a:xfrm>
            <a:prstGeom prst="rect">
              <a:avLst/>
            </a:prstGeom>
            <a:noFill/>
          </p:spPr>
        </p:pic>
        <p:pic>
          <p:nvPicPr>
            <p:cNvPr id="49" name="Picture 48">
              <a:extLst>
                <a:ext uri="{FF2B5EF4-FFF2-40B4-BE49-F238E27FC236}">
                  <a16:creationId xmlns:a16="http://schemas.microsoft.com/office/drawing/2014/main" id="{6783A278-1625-CF69-800F-493B39804068}"/>
                </a:ext>
              </a:extLst>
            </p:cNvPr>
            <p:cNvPicPr>
              <a:picLocks noChangeAspect="1"/>
            </p:cNvPicPr>
            <p:nvPr/>
          </p:nvPicPr>
          <p:blipFill>
            <a:blip r:embed="rId17"/>
            <a:stretch>
              <a:fillRect/>
            </a:stretch>
          </p:blipFill>
          <p:spPr>
            <a:xfrm>
              <a:off x="4594328" y="3977241"/>
              <a:ext cx="295369" cy="295369"/>
            </a:xfrm>
            <a:prstGeom prst="rect">
              <a:avLst/>
            </a:prstGeom>
          </p:spPr>
        </p:pic>
        <p:sp>
          <p:nvSpPr>
            <p:cNvPr id="50" name="Text 26">
              <a:extLst>
                <a:ext uri="{FF2B5EF4-FFF2-40B4-BE49-F238E27FC236}">
                  <a16:creationId xmlns:a16="http://schemas.microsoft.com/office/drawing/2014/main" id="{A121400C-D226-611D-1001-F75D84245CA2}"/>
                </a:ext>
              </a:extLst>
            </p:cNvPr>
            <p:cNvSpPr/>
            <p:nvPr/>
          </p:nvSpPr>
          <p:spPr>
            <a:xfrm>
              <a:off x="4763612" y="3928935"/>
              <a:ext cx="873783" cy="402741"/>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Build Process Automation</a:t>
              </a:r>
            </a:p>
          </p:txBody>
        </p:sp>
      </p:grpSp>
      <p:sp>
        <p:nvSpPr>
          <p:cNvPr id="51" name="Rounded Rectangle 50">
            <a:extLst>
              <a:ext uri="{FF2B5EF4-FFF2-40B4-BE49-F238E27FC236}">
                <a16:creationId xmlns:a16="http://schemas.microsoft.com/office/drawing/2014/main" id="{96E5F0FD-2F00-4CE7-4970-5891B62FD706}"/>
              </a:ext>
            </a:extLst>
          </p:cNvPr>
          <p:cNvSpPr/>
          <p:nvPr/>
        </p:nvSpPr>
        <p:spPr>
          <a:xfrm>
            <a:off x="4829528" y="2213744"/>
            <a:ext cx="1582000" cy="663252"/>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 26">
            <a:extLst>
              <a:ext uri="{FF2B5EF4-FFF2-40B4-BE49-F238E27FC236}">
                <a16:creationId xmlns:a16="http://schemas.microsoft.com/office/drawing/2014/main" id="{CE0B9C97-ADC2-9C1D-E69F-C14EF064E673}"/>
              </a:ext>
            </a:extLst>
          </p:cNvPr>
          <p:cNvSpPr/>
          <p:nvPr/>
        </p:nvSpPr>
        <p:spPr>
          <a:xfrm>
            <a:off x="5132222" y="2315239"/>
            <a:ext cx="1279306" cy="164188"/>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cs typeface="72 Bold" pitchFamily="34" charset="-120"/>
              </a:rPr>
              <a:t>Cloud Integration</a:t>
            </a:r>
            <a:endParaRPr lang="en-US" sz="900" dirty="0">
              <a:solidFill>
                <a:srgbClr val="1D2D3E"/>
              </a:solidFill>
            </a:endParaRPr>
          </a:p>
        </p:txBody>
      </p:sp>
      <p:cxnSp>
        <p:nvCxnSpPr>
          <p:cNvPr id="53" name="Straight Arrow Connector 52">
            <a:extLst>
              <a:ext uri="{FF2B5EF4-FFF2-40B4-BE49-F238E27FC236}">
                <a16:creationId xmlns:a16="http://schemas.microsoft.com/office/drawing/2014/main" id="{4BA6FA26-29E5-DCF6-BEE2-0710997B69FD}"/>
              </a:ext>
            </a:extLst>
          </p:cNvPr>
          <p:cNvCxnSpPr>
            <a:cxnSpLocks/>
            <a:stCxn id="38" idx="3"/>
            <a:endCxn id="40" idx="1"/>
          </p:cNvCxnSpPr>
          <p:nvPr/>
        </p:nvCxnSpPr>
        <p:spPr>
          <a:xfrm>
            <a:off x="2214774" y="4190301"/>
            <a:ext cx="1655300" cy="0"/>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7158F550-9F84-C642-9D38-79B1B4CAE0E8}"/>
              </a:ext>
            </a:extLst>
          </p:cNvPr>
          <p:cNvSpPr/>
          <p:nvPr/>
        </p:nvSpPr>
        <p:spPr>
          <a:xfrm>
            <a:off x="2482744" y="4062749"/>
            <a:ext cx="563732" cy="239119"/>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latin typeface="72" panose="020B0503030000000003" pitchFamily="34" charset="0"/>
                <a:cs typeface="72" panose="020B0503030000000003" pitchFamily="34" charset="0"/>
              </a:rPr>
              <a:t>Prompt</a:t>
            </a:r>
            <a:endParaRPr lang="en-DE" sz="700" b="1" dirty="0">
              <a:solidFill>
                <a:schemeClr val="tx1"/>
              </a:solidFill>
              <a:latin typeface="72" panose="020B0503030000000003" pitchFamily="34" charset="0"/>
              <a:cs typeface="72" panose="020B0503030000000003" pitchFamily="34" charset="0"/>
            </a:endParaRPr>
          </a:p>
        </p:txBody>
      </p:sp>
      <p:cxnSp>
        <p:nvCxnSpPr>
          <p:cNvPr id="55" name="Straight Arrow Connector 54">
            <a:extLst>
              <a:ext uri="{FF2B5EF4-FFF2-40B4-BE49-F238E27FC236}">
                <a16:creationId xmlns:a16="http://schemas.microsoft.com/office/drawing/2014/main" id="{A2684172-10E0-A3C7-8AEB-852E283E81C1}"/>
              </a:ext>
            </a:extLst>
          </p:cNvPr>
          <p:cNvCxnSpPr>
            <a:cxnSpLocks/>
            <a:stCxn id="47" idx="2"/>
            <a:endCxn id="41" idx="0"/>
          </p:cNvCxnSpPr>
          <p:nvPr/>
        </p:nvCxnSpPr>
        <p:spPr>
          <a:xfrm flipH="1">
            <a:off x="4766247" y="4241501"/>
            <a:ext cx="991" cy="24747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56" name="Text 29">
            <a:extLst>
              <a:ext uri="{FF2B5EF4-FFF2-40B4-BE49-F238E27FC236}">
                <a16:creationId xmlns:a16="http://schemas.microsoft.com/office/drawing/2014/main" id="{1E0655EF-B487-F082-873D-9708816CBE41}"/>
              </a:ext>
            </a:extLst>
          </p:cNvPr>
          <p:cNvSpPr/>
          <p:nvPr/>
        </p:nvSpPr>
        <p:spPr>
          <a:xfrm>
            <a:off x="4847184" y="4315302"/>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pic>
        <p:nvPicPr>
          <p:cNvPr id="57" name="Picture 12">
            <a:extLst>
              <a:ext uri="{FF2B5EF4-FFF2-40B4-BE49-F238E27FC236}">
                <a16:creationId xmlns:a16="http://schemas.microsoft.com/office/drawing/2014/main" id="{0E218E0D-7CE5-C5EA-A5E0-A704C9C2A26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46685" y="2164522"/>
            <a:ext cx="489802" cy="48980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a:extLst>
              <a:ext uri="{FF2B5EF4-FFF2-40B4-BE49-F238E27FC236}">
                <a16:creationId xmlns:a16="http://schemas.microsoft.com/office/drawing/2014/main" id="{97EB272F-C6D8-AF88-43FD-D74C6AB1560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13028" y="2397406"/>
            <a:ext cx="893449" cy="529452"/>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Elbow Connector 58">
            <a:extLst>
              <a:ext uri="{FF2B5EF4-FFF2-40B4-BE49-F238E27FC236}">
                <a16:creationId xmlns:a16="http://schemas.microsoft.com/office/drawing/2014/main" id="{24EB660A-52FB-C78E-E166-1CDD877DF35B}"/>
              </a:ext>
            </a:extLst>
          </p:cNvPr>
          <p:cNvCxnSpPr>
            <a:cxnSpLocks/>
            <a:stCxn id="22" idx="3"/>
            <a:endCxn id="51" idx="1"/>
          </p:cNvCxnSpPr>
          <p:nvPr/>
        </p:nvCxnSpPr>
        <p:spPr>
          <a:xfrm>
            <a:off x="4105066" y="2080698"/>
            <a:ext cx="724462" cy="464672"/>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09CF9113-288A-88AD-9DBF-DF9231AA47EC}"/>
              </a:ext>
            </a:extLst>
          </p:cNvPr>
          <p:cNvSpPr>
            <a:spLocks/>
          </p:cNvSpPr>
          <p:nvPr/>
        </p:nvSpPr>
        <p:spPr bwMode="gray">
          <a:xfrm>
            <a:off x="2601563" y="2267861"/>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1</a:t>
            </a:r>
          </a:p>
        </p:txBody>
      </p:sp>
      <p:sp>
        <p:nvSpPr>
          <p:cNvPr id="61" name="Oval 60">
            <a:extLst>
              <a:ext uri="{FF2B5EF4-FFF2-40B4-BE49-F238E27FC236}">
                <a16:creationId xmlns:a16="http://schemas.microsoft.com/office/drawing/2014/main" id="{CDA2385C-DE9F-B0F7-0F0C-574315613F6F}"/>
              </a:ext>
            </a:extLst>
          </p:cNvPr>
          <p:cNvSpPr>
            <a:spLocks/>
          </p:cNvSpPr>
          <p:nvPr/>
        </p:nvSpPr>
        <p:spPr bwMode="gray">
          <a:xfrm>
            <a:off x="4332819" y="2829939"/>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3</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cxnSp>
        <p:nvCxnSpPr>
          <p:cNvPr id="62" name="Straight Arrow Connector 61">
            <a:extLst>
              <a:ext uri="{FF2B5EF4-FFF2-40B4-BE49-F238E27FC236}">
                <a16:creationId xmlns:a16="http://schemas.microsoft.com/office/drawing/2014/main" id="{176214B1-2996-562D-C71A-D2539460EAD5}"/>
              </a:ext>
            </a:extLst>
          </p:cNvPr>
          <p:cNvCxnSpPr>
            <a:cxnSpLocks/>
            <a:stCxn id="75" idx="2"/>
            <a:endCxn id="76" idx="0"/>
          </p:cNvCxnSpPr>
          <p:nvPr/>
        </p:nvCxnSpPr>
        <p:spPr>
          <a:xfrm flipH="1">
            <a:off x="9236817" y="3341523"/>
            <a:ext cx="2857" cy="244398"/>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75E6602A-038F-CC56-B7F7-C496D8C28F8C}"/>
              </a:ext>
            </a:extLst>
          </p:cNvPr>
          <p:cNvGrpSpPr/>
          <p:nvPr/>
        </p:nvGrpSpPr>
        <p:grpSpPr>
          <a:xfrm>
            <a:off x="8307066" y="1474750"/>
            <a:ext cx="1778474" cy="2903675"/>
            <a:chOff x="8808042" y="1796760"/>
            <a:chExt cx="1778474" cy="2903675"/>
          </a:xfrm>
        </p:grpSpPr>
        <p:grpSp>
          <p:nvGrpSpPr>
            <p:cNvPr id="64" name="Group 63">
              <a:extLst>
                <a:ext uri="{FF2B5EF4-FFF2-40B4-BE49-F238E27FC236}">
                  <a16:creationId xmlns:a16="http://schemas.microsoft.com/office/drawing/2014/main" id="{01432ADE-9BE5-6350-809D-615881DB7354}"/>
                </a:ext>
              </a:extLst>
            </p:cNvPr>
            <p:cNvGrpSpPr/>
            <p:nvPr/>
          </p:nvGrpSpPr>
          <p:grpSpPr>
            <a:xfrm>
              <a:off x="8808042" y="1796760"/>
              <a:ext cx="1778474" cy="2903675"/>
              <a:chOff x="765420" y="4251274"/>
              <a:chExt cx="1778474" cy="2903675"/>
            </a:xfrm>
          </p:grpSpPr>
          <p:grpSp>
            <p:nvGrpSpPr>
              <p:cNvPr id="66" name="Group 65">
                <a:extLst>
                  <a:ext uri="{FF2B5EF4-FFF2-40B4-BE49-F238E27FC236}">
                    <a16:creationId xmlns:a16="http://schemas.microsoft.com/office/drawing/2014/main" id="{EF2905A0-80D1-D5C5-35EE-89395EB5A2F6}"/>
                  </a:ext>
                </a:extLst>
              </p:cNvPr>
              <p:cNvGrpSpPr/>
              <p:nvPr/>
            </p:nvGrpSpPr>
            <p:grpSpPr>
              <a:xfrm>
                <a:off x="765420" y="4251274"/>
                <a:ext cx="1778474" cy="2903675"/>
                <a:chOff x="3281361" y="2084341"/>
                <a:chExt cx="1778474" cy="2903675"/>
              </a:xfrm>
            </p:grpSpPr>
            <p:sp>
              <p:nvSpPr>
                <p:cNvPr id="71" name="Rounded Rectangle 70">
                  <a:extLst>
                    <a:ext uri="{FF2B5EF4-FFF2-40B4-BE49-F238E27FC236}">
                      <a16:creationId xmlns:a16="http://schemas.microsoft.com/office/drawing/2014/main" id="{8E446364-CB81-CF3E-7E4B-57CBEE6F2710}"/>
                    </a:ext>
                  </a:extLst>
                </p:cNvPr>
                <p:cNvSpPr/>
                <p:nvPr/>
              </p:nvSpPr>
              <p:spPr>
                <a:xfrm rot="5400000">
                  <a:off x="2718760" y="2646942"/>
                  <a:ext cx="2903675" cy="1778474"/>
                </a:xfrm>
                <a:prstGeom prst="roundRect">
                  <a:avLst>
                    <a:gd name="adj" fmla="val 7872"/>
                  </a:avLst>
                </a:prstGeom>
                <a:solidFill>
                  <a:srgbClr val="EBF9FF"/>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2" name="Graphic 71">
                  <a:extLst>
                    <a:ext uri="{FF2B5EF4-FFF2-40B4-BE49-F238E27FC236}">
                      <a16:creationId xmlns:a16="http://schemas.microsoft.com/office/drawing/2014/main" id="{E6C3CA99-F25E-EC29-CE00-5C6696D14E4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43664" y="2167789"/>
                  <a:ext cx="417600" cy="417600"/>
                </a:xfrm>
                <a:prstGeom prst="rect">
                  <a:avLst/>
                </a:prstGeom>
              </p:spPr>
            </p:pic>
            <p:sp>
              <p:nvSpPr>
                <p:cNvPr id="73" name="Rounded Rectangle 72">
                  <a:extLst>
                    <a:ext uri="{FF2B5EF4-FFF2-40B4-BE49-F238E27FC236}">
                      <a16:creationId xmlns:a16="http://schemas.microsoft.com/office/drawing/2014/main" id="{0A6B393E-1083-A307-DEB2-8C5C5C8705E7}"/>
                    </a:ext>
                  </a:extLst>
                </p:cNvPr>
                <p:cNvSpPr/>
                <p:nvPr/>
              </p:nvSpPr>
              <p:spPr>
                <a:xfrm flipH="1">
                  <a:off x="3398637" y="2671474"/>
                  <a:ext cx="1549807" cy="2222639"/>
                </a:xfrm>
                <a:prstGeom prst="roundRect">
                  <a:avLst>
                    <a:gd name="adj" fmla="val 7872"/>
                  </a:avLst>
                </a:prstGeom>
                <a:solidFill>
                  <a:schemeClr val="bg1"/>
                </a:solidFill>
                <a:ln w="19050">
                  <a:solidFill>
                    <a:srgbClr val="0070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4" name="Graphic 73">
                  <a:extLst>
                    <a:ext uri="{FF2B5EF4-FFF2-40B4-BE49-F238E27FC236}">
                      <a16:creationId xmlns:a16="http://schemas.microsoft.com/office/drawing/2014/main" id="{CAFEACAF-9A17-9F86-999F-346E77C7D0A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3752" y="2799100"/>
                  <a:ext cx="417600" cy="417600"/>
                </a:xfrm>
                <a:prstGeom prst="rect">
                  <a:avLst/>
                </a:prstGeom>
              </p:spPr>
            </p:pic>
            <p:sp>
              <p:nvSpPr>
                <p:cNvPr id="75" name="Rounded Rectangle 74">
                  <a:extLst>
                    <a:ext uri="{FF2B5EF4-FFF2-40B4-BE49-F238E27FC236}">
                      <a16:creationId xmlns:a16="http://schemas.microsoft.com/office/drawing/2014/main" id="{078C7858-45D9-5722-16A9-C44B79A30C35}"/>
                    </a:ext>
                  </a:extLst>
                </p:cNvPr>
                <p:cNvSpPr/>
                <p:nvPr/>
              </p:nvSpPr>
              <p:spPr>
                <a:xfrm>
                  <a:off x="3576711" y="3339114"/>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ounded Rectangle 75">
                  <a:extLst>
                    <a:ext uri="{FF2B5EF4-FFF2-40B4-BE49-F238E27FC236}">
                      <a16:creationId xmlns:a16="http://schemas.microsoft.com/office/drawing/2014/main" id="{730F1D40-33C5-C72C-3D70-B8FB5C7E934A}"/>
                    </a:ext>
                  </a:extLst>
                </p:cNvPr>
                <p:cNvSpPr/>
                <p:nvPr/>
              </p:nvSpPr>
              <p:spPr>
                <a:xfrm>
                  <a:off x="3573854" y="4195512"/>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7" name="Text 26">
                <a:extLst>
                  <a:ext uri="{FF2B5EF4-FFF2-40B4-BE49-F238E27FC236}">
                    <a16:creationId xmlns:a16="http://schemas.microsoft.com/office/drawing/2014/main" id="{00997DC8-9229-17E6-8046-E636137E3B7F}"/>
                  </a:ext>
                </a:extLst>
              </p:cNvPr>
              <p:cNvSpPr/>
              <p:nvPr/>
            </p:nvSpPr>
            <p:spPr>
              <a:xfrm>
                <a:off x="1275968" y="4477536"/>
                <a:ext cx="1003842" cy="23929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a:t>
                </a:r>
                <a:r>
                  <a:rPr lang="en-US" sz="900" dirty="0">
                    <a:solidFill>
                      <a:srgbClr val="1D2D3E"/>
                    </a:solidFill>
                    <a:latin typeface="72 Bold" pitchFamily="34" charset="0"/>
                    <a:cs typeface="72 Bold" pitchFamily="34" charset="-120"/>
                  </a:rPr>
                  <a:t>Launchpad</a:t>
                </a:r>
                <a:endParaRPr lang="en-US" sz="900" dirty="0">
                  <a:solidFill>
                    <a:srgbClr val="1D2D3E"/>
                  </a:solidFill>
                </a:endParaRPr>
              </a:p>
            </p:txBody>
          </p:sp>
          <p:sp>
            <p:nvSpPr>
              <p:cNvPr id="68" name="Text 26">
                <a:extLst>
                  <a:ext uri="{FF2B5EF4-FFF2-40B4-BE49-F238E27FC236}">
                    <a16:creationId xmlns:a16="http://schemas.microsoft.com/office/drawing/2014/main" id="{C512B090-9B68-2775-F920-2FC0D758A592}"/>
                  </a:ext>
                </a:extLst>
              </p:cNvPr>
              <p:cNvSpPr/>
              <p:nvPr/>
            </p:nvSpPr>
            <p:spPr>
              <a:xfrm>
                <a:off x="1449490" y="5088197"/>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Core</a:t>
                </a:r>
                <a:endParaRPr lang="en-US" sz="900" dirty="0">
                  <a:solidFill>
                    <a:srgbClr val="1D2D3E"/>
                  </a:solidFill>
                </a:endParaRPr>
              </a:p>
            </p:txBody>
          </p:sp>
          <p:sp>
            <p:nvSpPr>
              <p:cNvPr id="69" name="Text 26">
                <a:extLst>
                  <a:ext uri="{FF2B5EF4-FFF2-40B4-BE49-F238E27FC236}">
                    <a16:creationId xmlns:a16="http://schemas.microsoft.com/office/drawing/2014/main" id="{06DCCD71-130D-FC9A-06AC-294E811C0E14}"/>
                  </a:ext>
                </a:extLst>
              </p:cNvPr>
              <p:cNvSpPr/>
              <p:nvPr/>
            </p:nvSpPr>
            <p:spPr>
              <a:xfrm>
                <a:off x="1266748" y="5767224"/>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API</a:t>
                </a:r>
                <a:endParaRPr lang="en-US" sz="900" dirty="0">
                  <a:solidFill>
                    <a:srgbClr val="1D2D3E"/>
                  </a:solidFill>
                </a:endParaRPr>
              </a:p>
            </p:txBody>
          </p:sp>
          <p:sp>
            <p:nvSpPr>
              <p:cNvPr id="70" name="Text 26">
                <a:extLst>
                  <a:ext uri="{FF2B5EF4-FFF2-40B4-BE49-F238E27FC236}">
                    <a16:creationId xmlns:a16="http://schemas.microsoft.com/office/drawing/2014/main" id="{B54270D1-36D9-0D80-7A3B-13C385C562A5}"/>
                  </a:ext>
                </a:extLst>
              </p:cNvPr>
              <p:cNvSpPr/>
              <p:nvPr/>
            </p:nvSpPr>
            <p:spPr>
              <a:xfrm>
                <a:off x="1266748" y="6594237"/>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Models</a:t>
                </a:r>
                <a:endParaRPr lang="en-US" sz="900" dirty="0">
                  <a:solidFill>
                    <a:srgbClr val="1D2D3E"/>
                  </a:solidFill>
                </a:endParaRPr>
              </a:p>
            </p:txBody>
          </p:sp>
        </p:grpSp>
        <p:sp>
          <p:nvSpPr>
            <p:cNvPr id="65" name="Text 29">
              <a:extLst>
                <a:ext uri="{FF2B5EF4-FFF2-40B4-BE49-F238E27FC236}">
                  <a16:creationId xmlns:a16="http://schemas.microsoft.com/office/drawing/2014/main" id="{A92A83F9-2043-370A-91CD-A5CCE28A21ED}"/>
                </a:ext>
              </a:extLst>
            </p:cNvPr>
            <p:cNvSpPr/>
            <p:nvPr/>
          </p:nvSpPr>
          <p:spPr>
            <a:xfrm>
              <a:off x="9815131" y="3711059"/>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grpSp>
      <p:sp>
        <p:nvSpPr>
          <p:cNvPr id="77" name="Oval 76">
            <a:extLst>
              <a:ext uri="{FF2B5EF4-FFF2-40B4-BE49-F238E27FC236}">
                <a16:creationId xmlns:a16="http://schemas.microsoft.com/office/drawing/2014/main" id="{8E14198C-7FF0-6D4A-C0BE-2174F357B6B5}"/>
              </a:ext>
            </a:extLst>
          </p:cNvPr>
          <p:cNvSpPr>
            <a:spLocks/>
          </p:cNvSpPr>
          <p:nvPr/>
        </p:nvSpPr>
        <p:spPr bwMode="gray">
          <a:xfrm>
            <a:off x="6892601" y="1834004"/>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4</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8" name="Oval 77">
            <a:extLst>
              <a:ext uri="{FF2B5EF4-FFF2-40B4-BE49-F238E27FC236}">
                <a16:creationId xmlns:a16="http://schemas.microsoft.com/office/drawing/2014/main" id="{CA93DE72-73A2-0588-DE70-18B1EF6138F4}"/>
              </a:ext>
            </a:extLst>
          </p:cNvPr>
          <p:cNvSpPr>
            <a:spLocks/>
          </p:cNvSpPr>
          <p:nvPr/>
        </p:nvSpPr>
        <p:spPr bwMode="gray">
          <a:xfrm>
            <a:off x="6252156" y="3232238"/>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5</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cxnSp>
        <p:nvCxnSpPr>
          <p:cNvPr id="79" name="Elbow Connector 78">
            <a:extLst>
              <a:ext uri="{FF2B5EF4-FFF2-40B4-BE49-F238E27FC236}">
                <a16:creationId xmlns:a16="http://schemas.microsoft.com/office/drawing/2014/main" id="{CC3AC51E-E879-DE85-3B99-6C23DC5A084E}"/>
              </a:ext>
            </a:extLst>
          </p:cNvPr>
          <p:cNvCxnSpPr>
            <a:cxnSpLocks/>
          </p:cNvCxnSpPr>
          <p:nvPr/>
        </p:nvCxnSpPr>
        <p:spPr>
          <a:xfrm>
            <a:off x="6411528" y="2339722"/>
            <a:ext cx="2251400" cy="492251"/>
          </a:xfrm>
          <a:prstGeom prst="bentConnector3">
            <a:avLst>
              <a:gd name="adj1" fmla="val 79457"/>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79B882DF-8720-DE89-9F29-4188F29C078C}"/>
              </a:ext>
            </a:extLst>
          </p:cNvPr>
          <p:cNvCxnSpPr>
            <a:cxnSpLocks/>
            <a:endCxn id="8" idx="0"/>
          </p:cNvCxnSpPr>
          <p:nvPr/>
        </p:nvCxnSpPr>
        <p:spPr>
          <a:xfrm rot="16200000" flipH="1">
            <a:off x="6048407" y="3065024"/>
            <a:ext cx="1422379" cy="1085707"/>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B436096-F197-115C-D6D0-41BA0D0319FA}"/>
              </a:ext>
            </a:extLst>
          </p:cNvPr>
          <p:cNvCxnSpPr>
            <a:cxnSpLocks/>
            <a:stCxn id="75" idx="2"/>
            <a:endCxn id="76" idx="0"/>
          </p:cNvCxnSpPr>
          <p:nvPr/>
        </p:nvCxnSpPr>
        <p:spPr>
          <a:xfrm flipH="1">
            <a:off x="9236817" y="3341523"/>
            <a:ext cx="2857" cy="244398"/>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60E9C34B-CAE8-A9D5-22B1-6C4729FFD2D4}"/>
              </a:ext>
            </a:extLst>
          </p:cNvPr>
          <p:cNvSpPr>
            <a:spLocks/>
          </p:cNvSpPr>
          <p:nvPr/>
        </p:nvSpPr>
        <p:spPr bwMode="gray">
          <a:xfrm>
            <a:off x="3464751" y="3817713"/>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6</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3" name="Oval 82">
            <a:extLst>
              <a:ext uri="{FF2B5EF4-FFF2-40B4-BE49-F238E27FC236}">
                <a16:creationId xmlns:a16="http://schemas.microsoft.com/office/drawing/2014/main" id="{05DD352D-A05B-9072-359A-D20292895736}"/>
              </a:ext>
            </a:extLst>
          </p:cNvPr>
          <p:cNvSpPr>
            <a:spLocks/>
          </p:cNvSpPr>
          <p:nvPr/>
        </p:nvSpPr>
        <p:spPr bwMode="gray">
          <a:xfrm>
            <a:off x="4880603" y="2938200"/>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7</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4" name="Rounded Rectangle 83">
            <a:extLst>
              <a:ext uri="{FF2B5EF4-FFF2-40B4-BE49-F238E27FC236}">
                <a16:creationId xmlns:a16="http://schemas.microsoft.com/office/drawing/2014/main" id="{92C20111-D19E-02B9-9BCA-E47F24EB6AC4}"/>
              </a:ext>
            </a:extLst>
          </p:cNvPr>
          <p:cNvSpPr/>
          <p:nvPr/>
        </p:nvSpPr>
        <p:spPr>
          <a:xfrm>
            <a:off x="6740731" y="2206737"/>
            <a:ext cx="64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 Embeddings (JSON)</a:t>
            </a:r>
            <a:endParaRPr lang="en-DE" sz="1200" dirty="0"/>
          </a:p>
        </p:txBody>
      </p:sp>
      <p:sp>
        <p:nvSpPr>
          <p:cNvPr id="85" name="Oval 84">
            <a:extLst>
              <a:ext uri="{FF2B5EF4-FFF2-40B4-BE49-F238E27FC236}">
                <a16:creationId xmlns:a16="http://schemas.microsoft.com/office/drawing/2014/main" id="{4BB62928-12BF-1165-144F-5F0B381C6884}"/>
              </a:ext>
            </a:extLst>
          </p:cNvPr>
          <p:cNvSpPr>
            <a:spLocks/>
          </p:cNvSpPr>
          <p:nvPr/>
        </p:nvSpPr>
        <p:spPr bwMode="gray">
          <a:xfrm>
            <a:off x="7425276" y="3298467"/>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10</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cxnSp>
        <p:nvCxnSpPr>
          <p:cNvPr id="86" name="Elbow Connector 85">
            <a:extLst>
              <a:ext uri="{FF2B5EF4-FFF2-40B4-BE49-F238E27FC236}">
                <a16:creationId xmlns:a16="http://schemas.microsoft.com/office/drawing/2014/main" id="{E365D796-6667-E5E6-C464-1D2F44A26956}"/>
              </a:ext>
            </a:extLst>
          </p:cNvPr>
          <p:cNvCxnSpPr>
            <a:cxnSpLocks/>
            <a:endCxn id="8" idx="1"/>
          </p:cNvCxnSpPr>
          <p:nvPr/>
        </p:nvCxnSpPr>
        <p:spPr>
          <a:xfrm rot="16200000" flipH="1">
            <a:off x="5655008" y="3190911"/>
            <a:ext cx="1682021" cy="1093578"/>
          </a:xfrm>
          <a:prstGeom prst="bentConnector2">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C02F92B7-D90F-E9B5-7447-351594A2900D}"/>
              </a:ext>
            </a:extLst>
          </p:cNvPr>
          <p:cNvSpPr>
            <a:spLocks/>
          </p:cNvSpPr>
          <p:nvPr/>
        </p:nvSpPr>
        <p:spPr bwMode="gray">
          <a:xfrm>
            <a:off x="5991747" y="4180121"/>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9</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cxnSp>
        <p:nvCxnSpPr>
          <p:cNvPr id="88" name="Elbow Connector 87">
            <a:extLst>
              <a:ext uri="{FF2B5EF4-FFF2-40B4-BE49-F238E27FC236}">
                <a16:creationId xmlns:a16="http://schemas.microsoft.com/office/drawing/2014/main" id="{A7173431-EC6F-F663-3A7B-D93F11BB7C7C}"/>
              </a:ext>
            </a:extLst>
          </p:cNvPr>
          <p:cNvCxnSpPr>
            <a:cxnSpLocks/>
          </p:cNvCxnSpPr>
          <p:nvPr/>
        </p:nvCxnSpPr>
        <p:spPr>
          <a:xfrm>
            <a:off x="6433028" y="2784543"/>
            <a:ext cx="2214434" cy="468347"/>
          </a:xfrm>
          <a:prstGeom prst="bentConnector3">
            <a:avLst>
              <a:gd name="adj1" fmla="val 9615"/>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07A84663-240B-E2D3-F355-B662F48885BE}"/>
              </a:ext>
            </a:extLst>
          </p:cNvPr>
          <p:cNvSpPr>
            <a:spLocks/>
          </p:cNvSpPr>
          <p:nvPr/>
        </p:nvSpPr>
        <p:spPr bwMode="gray">
          <a:xfrm>
            <a:off x="7562510" y="2654324"/>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8</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90" name="Rounded Rectangle 89">
            <a:extLst>
              <a:ext uri="{FF2B5EF4-FFF2-40B4-BE49-F238E27FC236}">
                <a16:creationId xmlns:a16="http://schemas.microsoft.com/office/drawing/2014/main" id="{BB2E7E35-ECD4-CDFC-278A-CF6E18F2E387}"/>
              </a:ext>
            </a:extLst>
          </p:cNvPr>
          <p:cNvSpPr/>
          <p:nvPr/>
        </p:nvSpPr>
        <p:spPr>
          <a:xfrm>
            <a:off x="6858967" y="3145868"/>
            <a:ext cx="627324"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AI Adapter (Summarize)</a:t>
            </a:r>
            <a:endParaRPr lang="en-DE" sz="700" b="1" dirty="0">
              <a:solidFill>
                <a:schemeClr val="tx1"/>
              </a:solidFill>
              <a:latin typeface="72" panose="020B0503030000000003" pitchFamily="34" charset="0"/>
              <a:cs typeface="72" panose="020B0503030000000003" pitchFamily="34" charset="0"/>
            </a:endParaRPr>
          </a:p>
        </p:txBody>
      </p:sp>
      <p:grpSp>
        <p:nvGrpSpPr>
          <p:cNvPr id="125" name="Group 124">
            <a:extLst>
              <a:ext uri="{FF2B5EF4-FFF2-40B4-BE49-F238E27FC236}">
                <a16:creationId xmlns:a16="http://schemas.microsoft.com/office/drawing/2014/main" id="{42C9A751-96E2-4288-F722-CE33E7EC4C42}"/>
              </a:ext>
            </a:extLst>
          </p:cNvPr>
          <p:cNvGrpSpPr/>
          <p:nvPr/>
        </p:nvGrpSpPr>
        <p:grpSpPr>
          <a:xfrm>
            <a:off x="6165917" y="5480329"/>
            <a:ext cx="1276687" cy="969789"/>
            <a:chOff x="6165917" y="5480329"/>
            <a:chExt cx="1276687" cy="969789"/>
          </a:xfrm>
        </p:grpSpPr>
        <p:sp>
          <p:nvSpPr>
            <p:cNvPr id="91" name="Rounded Rectangle 90">
              <a:extLst>
                <a:ext uri="{FF2B5EF4-FFF2-40B4-BE49-F238E27FC236}">
                  <a16:creationId xmlns:a16="http://schemas.microsoft.com/office/drawing/2014/main" id="{7D1B78C6-D00D-263B-74CE-C5BE3A556829}"/>
                </a:ext>
              </a:extLst>
            </p:cNvPr>
            <p:cNvSpPr/>
            <p:nvPr/>
          </p:nvSpPr>
          <p:spPr>
            <a:xfrm>
              <a:off x="6168087" y="5480329"/>
              <a:ext cx="1274517" cy="969789"/>
            </a:xfrm>
            <a:prstGeom prst="roundRect">
              <a:avLst>
                <a:gd name="adj" fmla="val 6525"/>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pic>
          <p:nvPicPr>
            <p:cNvPr id="92" name="Graphic 91">
              <a:extLst>
                <a:ext uri="{FF2B5EF4-FFF2-40B4-BE49-F238E27FC236}">
                  <a16:creationId xmlns:a16="http://schemas.microsoft.com/office/drawing/2014/main" id="{F2F5083D-799C-D3F8-FF80-8C274E06A6A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604648" y="5633659"/>
              <a:ext cx="417600" cy="417600"/>
            </a:xfrm>
            <a:prstGeom prst="rect">
              <a:avLst/>
            </a:prstGeom>
          </p:spPr>
        </p:pic>
        <p:sp>
          <p:nvSpPr>
            <p:cNvPr id="93" name="Text 26">
              <a:extLst>
                <a:ext uri="{FF2B5EF4-FFF2-40B4-BE49-F238E27FC236}">
                  <a16:creationId xmlns:a16="http://schemas.microsoft.com/office/drawing/2014/main" id="{66B6E4E3-F3FF-C68C-4AB3-259073742ECF}"/>
                </a:ext>
              </a:extLst>
            </p:cNvPr>
            <p:cNvSpPr/>
            <p:nvPr/>
          </p:nvSpPr>
          <p:spPr>
            <a:xfrm>
              <a:off x="6165917" y="6110278"/>
              <a:ext cx="1274516"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Cloud Identity Service</a:t>
              </a:r>
              <a:endParaRPr lang="en-US" sz="900" dirty="0">
                <a:solidFill>
                  <a:srgbClr val="1D2D3E"/>
                </a:solidFill>
              </a:endParaRPr>
            </a:p>
          </p:txBody>
        </p:sp>
      </p:grpSp>
      <p:cxnSp>
        <p:nvCxnSpPr>
          <p:cNvPr id="95" name="Straight Arrow Connector 94">
            <a:extLst>
              <a:ext uri="{FF2B5EF4-FFF2-40B4-BE49-F238E27FC236}">
                <a16:creationId xmlns:a16="http://schemas.microsoft.com/office/drawing/2014/main" id="{97C12BB5-3404-B6B2-A23F-6CA3A0D1DCC4}"/>
              </a:ext>
            </a:extLst>
          </p:cNvPr>
          <p:cNvCxnSpPr>
            <a:cxnSpLocks/>
            <a:stCxn id="6" idx="2"/>
            <a:endCxn id="91" idx="0"/>
          </p:cNvCxnSpPr>
          <p:nvPr/>
        </p:nvCxnSpPr>
        <p:spPr>
          <a:xfrm flipH="1">
            <a:off x="6805346" y="5238432"/>
            <a:ext cx="705" cy="24189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B3A5E2B3-94D0-E853-744A-5E4C7AD6EAB2}"/>
              </a:ext>
            </a:extLst>
          </p:cNvPr>
          <p:cNvCxnSpPr>
            <a:cxnSpLocks/>
            <a:stCxn id="97" idx="2"/>
            <a:endCxn id="100" idx="0"/>
          </p:cNvCxnSpPr>
          <p:nvPr/>
        </p:nvCxnSpPr>
        <p:spPr>
          <a:xfrm>
            <a:off x="11248689" y="4936371"/>
            <a:ext cx="0" cy="479514"/>
          </a:xfrm>
          <a:prstGeom prst="straightConnector1">
            <a:avLst/>
          </a:prstGeom>
          <a:ln w="19050">
            <a:solidFill>
              <a:srgbClr val="354A5F"/>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4A7FB53B-7CB6-0DD3-D6FC-199A11DDC442}"/>
              </a:ext>
            </a:extLst>
          </p:cNvPr>
          <p:cNvGrpSpPr/>
          <p:nvPr/>
        </p:nvGrpSpPr>
        <p:grpSpPr>
          <a:xfrm>
            <a:off x="10563061" y="5415885"/>
            <a:ext cx="1371257" cy="741247"/>
            <a:chOff x="10563061" y="5415885"/>
            <a:chExt cx="1371257" cy="741247"/>
          </a:xfrm>
        </p:grpSpPr>
        <p:sp>
          <p:nvSpPr>
            <p:cNvPr id="96" name="Text 26">
              <a:extLst>
                <a:ext uri="{FF2B5EF4-FFF2-40B4-BE49-F238E27FC236}">
                  <a16:creationId xmlns:a16="http://schemas.microsoft.com/office/drawing/2014/main" id="{A83A1FAF-ACB5-10AF-3045-FA819440D38C}"/>
                </a:ext>
              </a:extLst>
            </p:cNvPr>
            <p:cNvSpPr/>
            <p:nvPr/>
          </p:nvSpPr>
          <p:spPr>
            <a:xfrm>
              <a:off x="10563061" y="5862974"/>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1D2D3E"/>
                  </a:solidFill>
                  <a:latin typeface="72 Bold" pitchFamily="34" charset="0"/>
                  <a:ea typeface="72 Bold" pitchFamily="34" charset="-122"/>
                  <a:cs typeface="72 Bold" pitchFamily="34" charset="-120"/>
                </a:rPr>
                <a:t>Application Clients</a:t>
              </a:r>
              <a:endParaRPr lang="en-US" sz="1100" dirty="0">
                <a:solidFill>
                  <a:srgbClr val="1D2D3E"/>
                </a:solidFill>
              </a:endParaRPr>
            </a:p>
          </p:txBody>
        </p:sp>
        <p:sp>
          <p:nvSpPr>
            <p:cNvPr id="99" name="Text 32">
              <a:extLst>
                <a:ext uri="{FF2B5EF4-FFF2-40B4-BE49-F238E27FC236}">
                  <a16:creationId xmlns:a16="http://schemas.microsoft.com/office/drawing/2014/main" id="{A0002BB0-5057-F479-DA13-9E7B9497B84E}"/>
                </a:ext>
              </a:extLst>
            </p:cNvPr>
            <p:cNvSpPr/>
            <p:nvPr/>
          </p:nvSpPr>
          <p:spPr>
            <a:xfrm>
              <a:off x="10821047" y="6017432"/>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100" name="Graphic 99">
              <a:extLst>
                <a:ext uri="{FF2B5EF4-FFF2-40B4-BE49-F238E27FC236}">
                  <a16:creationId xmlns:a16="http://schemas.microsoft.com/office/drawing/2014/main" id="{1ED3A850-214C-70C2-7682-710DDF141C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039889" y="5415885"/>
              <a:ext cx="417600" cy="417600"/>
            </a:xfrm>
            <a:prstGeom prst="rect">
              <a:avLst/>
            </a:prstGeom>
          </p:spPr>
        </p:pic>
      </p:grpSp>
      <p:grpSp>
        <p:nvGrpSpPr>
          <p:cNvPr id="126" name="Group 125">
            <a:extLst>
              <a:ext uri="{FF2B5EF4-FFF2-40B4-BE49-F238E27FC236}">
                <a16:creationId xmlns:a16="http://schemas.microsoft.com/office/drawing/2014/main" id="{9EA1EFC1-D59C-9049-1BAA-2E473B03A16D}"/>
              </a:ext>
            </a:extLst>
          </p:cNvPr>
          <p:cNvGrpSpPr/>
          <p:nvPr/>
        </p:nvGrpSpPr>
        <p:grpSpPr>
          <a:xfrm>
            <a:off x="10830816" y="4309575"/>
            <a:ext cx="835746" cy="626796"/>
            <a:chOff x="10830816" y="4309575"/>
            <a:chExt cx="835746" cy="626796"/>
          </a:xfrm>
        </p:grpSpPr>
        <p:sp>
          <p:nvSpPr>
            <p:cNvPr id="97" name="Text 26">
              <a:extLst>
                <a:ext uri="{FF2B5EF4-FFF2-40B4-BE49-F238E27FC236}">
                  <a16:creationId xmlns:a16="http://schemas.microsoft.com/office/drawing/2014/main" id="{DF4FFA9F-C902-6397-8AF3-E78738EB520F}"/>
                </a:ext>
              </a:extLst>
            </p:cNvPr>
            <p:cNvSpPr/>
            <p:nvPr/>
          </p:nvSpPr>
          <p:spPr>
            <a:xfrm>
              <a:off x="10830816" y="479491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101" name="Graphic 100">
              <a:extLst>
                <a:ext uri="{FF2B5EF4-FFF2-40B4-BE49-F238E27FC236}">
                  <a16:creationId xmlns:a16="http://schemas.microsoft.com/office/drawing/2014/main" id="{8789F00D-0A27-EED8-EECA-E089EEB96D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44777" y="4309575"/>
              <a:ext cx="417600" cy="417600"/>
            </a:xfrm>
            <a:prstGeom prst="rect">
              <a:avLst/>
            </a:prstGeom>
          </p:spPr>
        </p:pic>
      </p:grpSp>
      <p:grpSp>
        <p:nvGrpSpPr>
          <p:cNvPr id="124" name="Group 123">
            <a:extLst>
              <a:ext uri="{FF2B5EF4-FFF2-40B4-BE49-F238E27FC236}">
                <a16:creationId xmlns:a16="http://schemas.microsoft.com/office/drawing/2014/main" id="{33FD9CEC-0F1B-BC25-3D42-764E700E6484}"/>
              </a:ext>
            </a:extLst>
          </p:cNvPr>
          <p:cNvGrpSpPr/>
          <p:nvPr/>
        </p:nvGrpSpPr>
        <p:grpSpPr>
          <a:xfrm>
            <a:off x="505599" y="2220792"/>
            <a:ext cx="5662489" cy="3825695"/>
            <a:chOff x="505599" y="2220792"/>
            <a:chExt cx="5662489" cy="3825695"/>
          </a:xfrm>
        </p:grpSpPr>
        <p:cxnSp>
          <p:nvCxnSpPr>
            <p:cNvPr id="94" name="Elbow Connector 93">
              <a:extLst>
                <a:ext uri="{FF2B5EF4-FFF2-40B4-BE49-F238E27FC236}">
                  <a16:creationId xmlns:a16="http://schemas.microsoft.com/office/drawing/2014/main" id="{B2F7834C-9142-8315-5F59-20071AFAA4B4}"/>
                </a:ext>
              </a:extLst>
            </p:cNvPr>
            <p:cNvCxnSpPr>
              <a:cxnSpLocks/>
              <a:stCxn id="91" idx="1"/>
              <a:endCxn id="11" idx="1"/>
            </p:cNvCxnSpPr>
            <p:nvPr/>
          </p:nvCxnSpPr>
          <p:spPr>
            <a:xfrm rot="10800000">
              <a:off x="505599" y="2220792"/>
              <a:ext cx="5662489" cy="3744433"/>
            </a:xfrm>
            <a:prstGeom prst="bentConnector3">
              <a:avLst>
                <a:gd name="adj1" fmla="val 104037"/>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14D88030-3110-1947-1829-F088E9F587AB}"/>
                </a:ext>
              </a:extLst>
            </p:cNvPr>
            <p:cNvSpPr/>
            <p:nvPr/>
          </p:nvSpPr>
          <p:spPr>
            <a:xfrm>
              <a:off x="2318205" y="5892059"/>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Authenticate</a:t>
              </a:r>
            </a:p>
          </p:txBody>
        </p:sp>
      </p:grpSp>
      <p:cxnSp>
        <p:nvCxnSpPr>
          <p:cNvPr id="103" name="Straight Arrow Connector 102">
            <a:extLst>
              <a:ext uri="{FF2B5EF4-FFF2-40B4-BE49-F238E27FC236}">
                <a16:creationId xmlns:a16="http://schemas.microsoft.com/office/drawing/2014/main" id="{13F1507E-BAC3-5145-1A46-9B3BA04AF086}"/>
              </a:ext>
            </a:extLst>
          </p:cNvPr>
          <p:cNvCxnSpPr>
            <a:cxnSpLocks/>
            <a:stCxn id="96" idx="1"/>
            <a:endCxn id="91" idx="3"/>
          </p:cNvCxnSpPr>
          <p:nvPr/>
        </p:nvCxnSpPr>
        <p:spPr>
          <a:xfrm flipH="1" flipV="1">
            <a:off x="7442604" y="5965224"/>
            <a:ext cx="3120457" cy="6759"/>
          </a:xfrm>
          <a:prstGeom prst="straightConnector1">
            <a:avLst/>
          </a:prstGeom>
          <a:ln w="19050">
            <a:solidFill>
              <a:srgbClr val="188918"/>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FEB6BA32-A698-7B5E-1D92-11DBF14F2A5D}"/>
              </a:ext>
            </a:extLst>
          </p:cNvPr>
          <p:cNvSpPr/>
          <p:nvPr/>
        </p:nvSpPr>
        <p:spPr>
          <a:xfrm>
            <a:off x="4190637" y="1997772"/>
            <a:ext cx="472384" cy="208176"/>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SMF</a:t>
            </a:r>
            <a:endParaRPr lang="en-DE" sz="700" b="1">
              <a:solidFill>
                <a:schemeClr val="bg1"/>
              </a:solidFill>
              <a:latin typeface="72" panose="020B0503030000000003" pitchFamily="34" charset="0"/>
              <a:cs typeface="72" panose="020B0503030000000003" pitchFamily="34" charset="0"/>
            </a:endParaRPr>
          </a:p>
        </p:txBody>
      </p:sp>
      <p:sp>
        <p:nvSpPr>
          <p:cNvPr id="105" name="Text 26">
            <a:extLst>
              <a:ext uri="{FF2B5EF4-FFF2-40B4-BE49-F238E27FC236}">
                <a16:creationId xmlns:a16="http://schemas.microsoft.com/office/drawing/2014/main" id="{0531760A-96D0-06BD-8EED-D0B9AF8703AB}"/>
              </a:ext>
            </a:extLst>
          </p:cNvPr>
          <p:cNvSpPr/>
          <p:nvPr/>
        </p:nvSpPr>
        <p:spPr>
          <a:xfrm>
            <a:off x="3573193" y="1440509"/>
            <a:ext cx="1394666" cy="200297"/>
          </a:xfrm>
          <a:prstGeom prst="rect">
            <a:avLst/>
          </a:prstGeom>
          <a:noFill/>
          <a:ln/>
        </p:spPr>
        <p:txBody>
          <a:bodyPr wrap="square" lIns="0" tIns="0" rIns="0" bIns="0" rtlCol="0" anchor="t"/>
          <a:lstStyle/>
          <a:p>
            <a:pPr marL="0" indent="0" algn="l">
              <a:lnSpc>
                <a:spcPts val="1100"/>
              </a:lnSpc>
              <a:buNone/>
            </a:pPr>
            <a:r>
              <a:rPr lang="en-US" sz="900" dirty="0">
                <a:solidFill>
                  <a:srgbClr val="354A5F"/>
                </a:solidFill>
                <a:latin typeface="72 Bold" pitchFamily="34" charset="0"/>
                <a:ea typeface="72 Bold" pitchFamily="34" charset="-122"/>
                <a:cs typeface="72 Bold" pitchFamily="34" charset="-120"/>
              </a:rPr>
              <a:t>Subaccount</a:t>
            </a:r>
            <a:endParaRPr lang="en-US" sz="1000" dirty="0">
              <a:solidFill>
                <a:srgbClr val="354A5F"/>
              </a:solidFill>
            </a:endParaRPr>
          </a:p>
        </p:txBody>
      </p:sp>
      <p:sp>
        <p:nvSpPr>
          <p:cNvPr id="106" name="Text 29">
            <a:extLst>
              <a:ext uri="{FF2B5EF4-FFF2-40B4-BE49-F238E27FC236}">
                <a16:creationId xmlns:a16="http://schemas.microsoft.com/office/drawing/2014/main" id="{39515F20-5C1B-9770-1BA6-8E635890DF93}"/>
              </a:ext>
            </a:extLst>
          </p:cNvPr>
          <p:cNvSpPr/>
          <p:nvPr/>
        </p:nvSpPr>
        <p:spPr>
          <a:xfrm>
            <a:off x="3582620" y="1623427"/>
            <a:ext cx="1291058" cy="185409"/>
          </a:xfrm>
          <a:prstGeom prst="rect">
            <a:avLst/>
          </a:prstGeom>
          <a:noFill/>
          <a:ln/>
        </p:spPr>
        <p:txBody>
          <a:bodyPr wrap="square" lIns="0" tIns="0" rIns="0" bIns="0" rtlCol="0" anchor="t"/>
          <a:lstStyle/>
          <a:p>
            <a:pPr marL="0" indent="0" algn="l">
              <a:buNone/>
            </a:pPr>
            <a:r>
              <a:rPr lang="en-US" sz="800" dirty="0">
                <a:solidFill>
                  <a:srgbClr val="1D2D3E"/>
                </a:solidFill>
                <a:latin typeface="72" panose="020B0503030000000003" pitchFamily="34" charset="0"/>
                <a:ea typeface="72 Semibold" pitchFamily="34" charset="-122"/>
                <a:cs typeface="72" panose="020B0503030000000003" pitchFamily="34" charset="0"/>
              </a:rPr>
              <a:t>Multi-Cloud</a:t>
            </a:r>
            <a:endParaRPr lang="en-US" sz="800" dirty="0">
              <a:solidFill>
                <a:srgbClr val="1D2D3E"/>
              </a:solidFill>
              <a:latin typeface="72" panose="020B0503030000000003" pitchFamily="34" charset="0"/>
              <a:cs typeface="72" panose="020B0503030000000003" pitchFamily="34" charset="0"/>
            </a:endParaRPr>
          </a:p>
        </p:txBody>
      </p:sp>
      <p:sp>
        <p:nvSpPr>
          <p:cNvPr id="107" name="Rounded Rectangle 106">
            <a:extLst>
              <a:ext uri="{FF2B5EF4-FFF2-40B4-BE49-F238E27FC236}">
                <a16:creationId xmlns:a16="http://schemas.microsoft.com/office/drawing/2014/main" id="{68C8419C-E256-275C-55C6-1E29B5580C4B}"/>
              </a:ext>
            </a:extLst>
          </p:cNvPr>
          <p:cNvSpPr/>
          <p:nvPr/>
        </p:nvSpPr>
        <p:spPr>
          <a:xfrm>
            <a:off x="6644128" y="3507998"/>
            <a:ext cx="46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JDBC</a:t>
            </a:r>
          </a:p>
          <a:p>
            <a:pPr algn="ctr"/>
            <a:r>
              <a:rPr lang="en-US" sz="700" b="1" dirty="0">
                <a:solidFill>
                  <a:schemeClr val="bg1"/>
                </a:solidFill>
                <a:latin typeface="72" panose="020B0503030000000003" pitchFamily="34" charset="0"/>
                <a:cs typeface="72" panose="020B0503030000000003" pitchFamily="34" charset="0"/>
              </a:rPr>
              <a:t>INSERT</a:t>
            </a:r>
            <a:endParaRPr lang="en-DE" sz="700" b="1">
              <a:solidFill>
                <a:schemeClr val="bg1"/>
              </a:solidFill>
              <a:latin typeface="72" panose="020B0503030000000003" pitchFamily="34" charset="0"/>
              <a:cs typeface="72" panose="020B0503030000000003" pitchFamily="34" charset="0"/>
            </a:endParaRPr>
          </a:p>
        </p:txBody>
      </p:sp>
      <p:sp>
        <p:nvSpPr>
          <p:cNvPr id="108" name="Rounded Rectangle 107">
            <a:extLst>
              <a:ext uri="{FF2B5EF4-FFF2-40B4-BE49-F238E27FC236}">
                <a16:creationId xmlns:a16="http://schemas.microsoft.com/office/drawing/2014/main" id="{D8F3F32C-C964-2E8B-393C-47F2D36BEBDF}"/>
              </a:ext>
            </a:extLst>
          </p:cNvPr>
          <p:cNvSpPr/>
          <p:nvPr/>
        </p:nvSpPr>
        <p:spPr>
          <a:xfrm>
            <a:off x="6263181" y="4476939"/>
            <a:ext cx="46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JDBC</a:t>
            </a:r>
          </a:p>
          <a:p>
            <a:pPr algn="ctr"/>
            <a:r>
              <a:rPr lang="en-US" sz="700" b="1" dirty="0">
                <a:solidFill>
                  <a:schemeClr val="tx1"/>
                </a:solidFill>
                <a:latin typeface="72" panose="020B0503030000000003" pitchFamily="34" charset="0"/>
                <a:cs typeface="72" panose="020B0503030000000003" pitchFamily="34" charset="0"/>
              </a:rPr>
              <a:t>SELECT</a:t>
            </a:r>
            <a:endParaRPr lang="en-DE" sz="700" b="1" dirty="0">
              <a:solidFill>
                <a:schemeClr val="tx1"/>
              </a:solidFill>
              <a:latin typeface="72" panose="020B0503030000000003" pitchFamily="34" charset="0"/>
              <a:cs typeface="72" panose="020B0503030000000003" pitchFamily="34" charset="0"/>
            </a:endParaRPr>
          </a:p>
        </p:txBody>
      </p:sp>
      <p:cxnSp>
        <p:nvCxnSpPr>
          <p:cNvPr id="109" name="Elbow Connector 108">
            <a:extLst>
              <a:ext uri="{FF2B5EF4-FFF2-40B4-BE49-F238E27FC236}">
                <a16:creationId xmlns:a16="http://schemas.microsoft.com/office/drawing/2014/main" id="{B62EB182-3428-CBEC-7C5C-9AC1AC23FF80}"/>
              </a:ext>
            </a:extLst>
          </p:cNvPr>
          <p:cNvCxnSpPr>
            <a:cxnSpLocks/>
            <a:endCxn id="75" idx="1"/>
          </p:cNvCxnSpPr>
          <p:nvPr/>
        </p:nvCxnSpPr>
        <p:spPr>
          <a:xfrm>
            <a:off x="6404667" y="2555930"/>
            <a:ext cx="2197749" cy="479593"/>
          </a:xfrm>
          <a:prstGeom prst="bentConnector3">
            <a:avLst>
              <a:gd name="adj1" fmla="val 50000"/>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9FEA59E2-3FC3-FE2B-B53E-4DD225FFFC5A}"/>
              </a:ext>
            </a:extLst>
          </p:cNvPr>
          <p:cNvSpPr/>
          <p:nvPr/>
        </p:nvSpPr>
        <p:spPr>
          <a:xfrm>
            <a:off x="6813448" y="2462275"/>
            <a:ext cx="64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Embeddings (Prompt)</a:t>
            </a:r>
            <a:endParaRPr lang="en-DE" sz="700" b="1" dirty="0">
              <a:solidFill>
                <a:schemeClr val="tx1"/>
              </a:solidFill>
              <a:latin typeface="72" panose="020B0503030000000003" pitchFamily="34" charset="0"/>
              <a:cs typeface="72" panose="020B0503030000000003" pitchFamily="34" charset="0"/>
            </a:endParaRPr>
          </a:p>
        </p:txBody>
      </p:sp>
      <p:cxnSp>
        <p:nvCxnSpPr>
          <p:cNvPr id="111" name="Straight Arrow Connector 110">
            <a:extLst>
              <a:ext uri="{FF2B5EF4-FFF2-40B4-BE49-F238E27FC236}">
                <a16:creationId xmlns:a16="http://schemas.microsoft.com/office/drawing/2014/main" id="{D0887E0F-E829-D344-A842-3F5F8B6B82B4}"/>
              </a:ext>
            </a:extLst>
          </p:cNvPr>
          <p:cNvCxnSpPr>
            <a:cxnSpLocks/>
            <a:stCxn id="48" idx="0"/>
          </p:cNvCxnSpPr>
          <p:nvPr/>
        </p:nvCxnSpPr>
        <p:spPr>
          <a:xfrm flipV="1">
            <a:off x="5327613" y="2876995"/>
            <a:ext cx="18487" cy="893127"/>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E78E76DA-491F-8865-5E54-DE90DE82B8A2}"/>
              </a:ext>
            </a:extLst>
          </p:cNvPr>
          <p:cNvSpPr/>
          <p:nvPr/>
        </p:nvSpPr>
        <p:spPr>
          <a:xfrm rot="16200000">
            <a:off x="5102151" y="3288080"/>
            <a:ext cx="468000" cy="198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HTTPS</a:t>
            </a:r>
            <a:endParaRPr lang="en-DE" sz="700" b="1" dirty="0">
              <a:solidFill>
                <a:schemeClr val="tx1"/>
              </a:solidFill>
              <a:latin typeface="72" panose="020B0503030000000003" pitchFamily="34" charset="0"/>
              <a:cs typeface="72" panose="020B0503030000000003" pitchFamily="34" charset="0"/>
            </a:endParaRPr>
          </a:p>
        </p:txBody>
      </p:sp>
      <p:grpSp>
        <p:nvGrpSpPr>
          <p:cNvPr id="113" name="Group 112">
            <a:extLst>
              <a:ext uri="{FF2B5EF4-FFF2-40B4-BE49-F238E27FC236}">
                <a16:creationId xmlns:a16="http://schemas.microsoft.com/office/drawing/2014/main" id="{2ED4D9ED-F6D4-EB16-AAF7-C99CDFFC2A45}"/>
              </a:ext>
            </a:extLst>
          </p:cNvPr>
          <p:cNvGrpSpPr/>
          <p:nvPr/>
        </p:nvGrpSpPr>
        <p:grpSpPr>
          <a:xfrm>
            <a:off x="10563061" y="873332"/>
            <a:ext cx="1428800" cy="842799"/>
            <a:chOff x="1975412" y="5009002"/>
            <a:chExt cx="1428800" cy="842799"/>
          </a:xfrm>
        </p:grpSpPr>
        <p:sp>
          <p:nvSpPr>
            <p:cNvPr id="114" name="Rectangle 113">
              <a:extLst>
                <a:ext uri="{FF2B5EF4-FFF2-40B4-BE49-F238E27FC236}">
                  <a16:creationId xmlns:a16="http://schemas.microsoft.com/office/drawing/2014/main" id="{B903707C-402E-5BA3-8887-1CA49E0B53E7}"/>
                </a:ext>
              </a:extLst>
            </p:cNvPr>
            <p:cNvSpPr/>
            <p:nvPr/>
          </p:nvSpPr>
          <p:spPr bwMode="gray">
            <a:xfrm>
              <a:off x="1975412" y="5009002"/>
              <a:ext cx="1428800" cy="842799"/>
            </a:xfrm>
            <a:prstGeom prst="rect">
              <a:avLst/>
            </a:prstGeom>
            <a:solidFill>
              <a:srgbClr val="F5F6F8"/>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5" name="Text 29">
              <a:extLst>
                <a:ext uri="{FF2B5EF4-FFF2-40B4-BE49-F238E27FC236}">
                  <a16:creationId xmlns:a16="http://schemas.microsoft.com/office/drawing/2014/main" id="{29CCB90E-ED15-47D7-F6A9-822D832FB819}"/>
                </a:ext>
              </a:extLst>
            </p:cNvPr>
            <p:cNvSpPr/>
            <p:nvPr/>
          </p:nvSpPr>
          <p:spPr>
            <a:xfrm>
              <a:off x="2059443" y="5071708"/>
              <a:ext cx="588600" cy="120909"/>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Legend</a:t>
              </a:r>
              <a:endParaRPr lang="en-US" sz="800" dirty="0">
                <a:solidFill>
                  <a:srgbClr val="1D2D3E"/>
                </a:solidFill>
              </a:endParaRPr>
            </a:p>
          </p:txBody>
        </p:sp>
        <p:sp>
          <p:nvSpPr>
            <p:cNvPr id="116" name="Text 32">
              <a:extLst>
                <a:ext uri="{FF2B5EF4-FFF2-40B4-BE49-F238E27FC236}">
                  <a16:creationId xmlns:a16="http://schemas.microsoft.com/office/drawing/2014/main" id="{E3870437-CE66-F43E-F07B-57E92B72A8CF}"/>
                </a:ext>
              </a:extLst>
            </p:cNvPr>
            <p:cNvSpPr/>
            <p:nvPr/>
          </p:nvSpPr>
          <p:spPr>
            <a:xfrm>
              <a:off x="2494963" y="5369946"/>
              <a:ext cx="868854" cy="120909"/>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Real-time grounding flow</a:t>
              </a:r>
              <a:endParaRPr lang="en-US" sz="700" dirty="0"/>
            </a:p>
          </p:txBody>
        </p:sp>
        <p:cxnSp>
          <p:nvCxnSpPr>
            <p:cNvPr id="117" name="Straight Arrow Connector 116">
              <a:extLst>
                <a:ext uri="{FF2B5EF4-FFF2-40B4-BE49-F238E27FC236}">
                  <a16:creationId xmlns:a16="http://schemas.microsoft.com/office/drawing/2014/main" id="{3B27044D-1CA4-D779-C6D6-A627B40F74CF}"/>
                </a:ext>
              </a:extLst>
            </p:cNvPr>
            <p:cNvCxnSpPr>
              <a:cxnSpLocks/>
            </p:cNvCxnSpPr>
            <p:nvPr/>
          </p:nvCxnSpPr>
          <p:spPr>
            <a:xfrm>
              <a:off x="2058899" y="5434206"/>
              <a:ext cx="352577" cy="0"/>
            </a:xfrm>
            <a:prstGeom prst="straightConnector1">
              <a:avLst/>
            </a:prstGeom>
            <a:ln w="19050">
              <a:solidFill>
                <a:srgbClr val="0C70E4"/>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A9A5968-18A9-3FCD-B772-49EBEB6A2E75}"/>
                </a:ext>
              </a:extLst>
            </p:cNvPr>
            <p:cNvCxnSpPr>
              <a:cxnSpLocks/>
            </p:cNvCxnSpPr>
            <p:nvPr/>
          </p:nvCxnSpPr>
          <p:spPr>
            <a:xfrm>
              <a:off x="2063989" y="5699058"/>
              <a:ext cx="347487" cy="0"/>
            </a:xfrm>
            <a:prstGeom prst="straightConnector1">
              <a:avLst/>
            </a:prstGeom>
            <a:ln w="19050">
              <a:solidFill>
                <a:srgbClr val="CC00DC"/>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Text 32">
              <a:extLst>
                <a:ext uri="{FF2B5EF4-FFF2-40B4-BE49-F238E27FC236}">
                  <a16:creationId xmlns:a16="http://schemas.microsoft.com/office/drawing/2014/main" id="{25E7DF07-E76D-692D-4A52-755D58FD9339}"/>
                </a:ext>
              </a:extLst>
            </p:cNvPr>
            <p:cNvSpPr/>
            <p:nvPr/>
          </p:nvSpPr>
          <p:spPr>
            <a:xfrm>
              <a:off x="2494963" y="5638603"/>
              <a:ext cx="868854" cy="120909"/>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Customer Success Digital Assistant flow </a:t>
              </a:r>
              <a:endParaRPr lang="en-US" sz="700" dirty="0"/>
            </a:p>
          </p:txBody>
        </p:sp>
      </p:grpSp>
      <p:cxnSp>
        <p:nvCxnSpPr>
          <p:cNvPr id="120" name="Elbow Connector 119">
            <a:extLst>
              <a:ext uri="{FF2B5EF4-FFF2-40B4-BE49-F238E27FC236}">
                <a16:creationId xmlns:a16="http://schemas.microsoft.com/office/drawing/2014/main" id="{56BB7B92-B212-EFEB-7F26-73692E1363D3}"/>
              </a:ext>
            </a:extLst>
          </p:cNvPr>
          <p:cNvCxnSpPr>
            <a:cxnSpLocks/>
            <a:endCxn id="11" idx="2"/>
          </p:cNvCxnSpPr>
          <p:nvPr/>
        </p:nvCxnSpPr>
        <p:spPr>
          <a:xfrm rot="10800000" flipV="1">
            <a:off x="1430048" y="2797323"/>
            <a:ext cx="3383851" cy="414929"/>
          </a:xfrm>
          <a:prstGeom prst="bentConnector4">
            <a:avLst>
              <a:gd name="adj1" fmla="val 36340"/>
              <a:gd name="adj2" fmla="val 155094"/>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41F35854-F57C-6A44-67D7-FF1ECDA8CEE1}"/>
              </a:ext>
            </a:extLst>
          </p:cNvPr>
          <p:cNvSpPr>
            <a:spLocks/>
          </p:cNvSpPr>
          <p:nvPr/>
        </p:nvSpPr>
        <p:spPr bwMode="gray">
          <a:xfrm>
            <a:off x="4270526" y="1628936"/>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2</a:t>
            </a:r>
          </a:p>
        </p:txBody>
      </p:sp>
      <p:sp>
        <p:nvSpPr>
          <p:cNvPr id="122" name="Rounded Rectangle 121">
            <a:extLst>
              <a:ext uri="{FF2B5EF4-FFF2-40B4-BE49-F238E27FC236}">
                <a16:creationId xmlns:a16="http://schemas.microsoft.com/office/drawing/2014/main" id="{A188D58C-F527-066E-8542-C7D7C1C9B27A}"/>
              </a:ext>
            </a:extLst>
          </p:cNvPr>
          <p:cNvSpPr/>
          <p:nvPr/>
        </p:nvSpPr>
        <p:spPr>
          <a:xfrm>
            <a:off x="2534532" y="3334659"/>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OData / HTTPS</a:t>
            </a:r>
            <a:endParaRPr lang="en-DE" sz="1200" dirty="0"/>
          </a:p>
        </p:txBody>
      </p:sp>
      <p:pic>
        <p:nvPicPr>
          <p:cNvPr id="123" name="Picture 2">
            <a:extLst>
              <a:ext uri="{FF2B5EF4-FFF2-40B4-BE49-F238E27FC236}">
                <a16:creationId xmlns:a16="http://schemas.microsoft.com/office/drawing/2014/main" id="{4FE28D4A-CCD5-CAE6-4B5D-1DAA985E78C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730895" y="1658907"/>
            <a:ext cx="498412" cy="498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971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par>
                                <p:cTn id="23" presetID="10"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500"/>
                                        <p:tgtEl>
                                          <p:spTgt spid="1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09E7A-8F5A-1F76-21B6-D00A86EB568C}"/>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3F986FF1-56FB-4698-7D76-17BDE6E1094A}"/>
              </a:ext>
            </a:extLst>
          </p:cNvPr>
          <p:cNvSpPr>
            <a:spLocks noGrp="1"/>
          </p:cNvSpPr>
          <p:nvPr>
            <p:ph type="title"/>
          </p:nvPr>
        </p:nvSpPr>
        <p:spPr/>
        <p:txBody>
          <a:bodyPr/>
          <a:lstStyle/>
          <a:p>
            <a:r>
              <a:rPr lang="de-DE" dirty="0"/>
              <a:t>Scenario</a:t>
            </a:r>
          </a:p>
        </p:txBody>
      </p:sp>
      <p:grpSp>
        <p:nvGrpSpPr>
          <p:cNvPr id="4" name="Group 3">
            <a:extLst>
              <a:ext uri="{FF2B5EF4-FFF2-40B4-BE49-F238E27FC236}">
                <a16:creationId xmlns:a16="http://schemas.microsoft.com/office/drawing/2014/main" id="{F4B270B4-619F-373F-A022-663D2B985736}"/>
              </a:ext>
            </a:extLst>
          </p:cNvPr>
          <p:cNvGrpSpPr/>
          <p:nvPr/>
        </p:nvGrpSpPr>
        <p:grpSpPr>
          <a:xfrm>
            <a:off x="3220001" y="876755"/>
            <a:ext cx="7176413" cy="5747457"/>
            <a:chOff x="2124627" y="1390233"/>
            <a:chExt cx="3791921" cy="4746323"/>
          </a:xfrm>
        </p:grpSpPr>
        <p:sp>
          <p:nvSpPr>
            <p:cNvPr id="5" name="Rounded Rectangle 4">
              <a:extLst>
                <a:ext uri="{FF2B5EF4-FFF2-40B4-BE49-F238E27FC236}">
                  <a16:creationId xmlns:a16="http://schemas.microsoft.com/office/drawing/2014/main" id="{729A0C26-F3EF-45F0-7DF4-AC7B5EAD7EEC}"/>
                </a:ext>
              </a:extLst>
            </p:cNvPr>
            <p:cNvSpPr/>
            <p:nvPr/>
          </p:nvSpPr>
          <p:spPr>
            <a:xfrm>
              <a:off x="2124627" y="1390233"/>
              <a:ext cx="3791921" cy="4746323"/>
            </a:xfrm>
            <a:prstGeom prst="roundRect">
              <a:avLst>
                <a:gd name="adj" fmla="val 3112"/>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a:solidFill>
                  <a:schemeClr val="tx1"/>
                </a:solidFill>
                <a:latin typeface="72" panose="020B0503030000000003" pitchFamily="34" charset="0"/>
                <a:cs typeface="72" panose="020B0503030000000003" pitchFamily="34" charset="0"/>
              </a:endParaRPr>
            </a:p>
          </p:txBody>
        </p:sp>
        <p:sp>
          <p:nvSpPr>
            <p:cNvPr id="6" name="Rounded Rectangle 5">
              <a:extLst>
                <a:ext uri="{FF2B5EF4-FFF2-40B4-BE49-F238E27FC236}">
                  <a16:creationId xmlns:a16="http://schemas.microsoft.com/office/drawing/2014/main" id="{58BE8194-E049-50E9-E396-8E255AE7071C}"/>
                </a:ext>
              </a:extLst>
            </p:cNvPr>
            <p:cNvSpPr/>
            <p:nvPr/>
          </p:nvSpPr>
          <p:spPr>
            <a:xfrm>
              <a:off x="2222925" y="1778706"/>
              <a:ext cx="3593046" cy="3213455"/>
            </a:xfrm>
            <a:prstGeom prst="roundRect">
              <a:avLst>
                <a:gd name="adj" fmla="val 3984"/>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dirty="0">
                <a:solidFill>
                  <a:schemeClr val="tx1"/>
                </a:solidFill>
                <a:latin typeface="72" panose="020B0503030000000003" pitchFamily="34" charset="0"/>
                <a:cs typeface="72" panose="020B0503030000000003" pitchFamily="34" charset="0"/>
              </a:endParaRPr>
            </a:p>
          </p:txBody>
        </p:sp>
      </p:grpSp>
      <p:grpSp>
        <p:nvGrpSpPr>
          <p:cNvPr id="7" name="Group 6">
            <a:extLst>
              <a:ext uri="{FF2B5EF4-FFF2-40B4-BE49-F238E27FC236}">
                <a16:creationId xmlns:a16="http://schemas.microsoft.com/office/drawing/2014/main" id="{2A2539BB-DCBA-9FE8-97BE-BE029F27EB05}"/>
              </a:ext>
            </a:extLst>
          </p:cNvPr>
          <p:cNvGrpSpPr/>
          <p:nvPr/>
        </p:nvGrpSpPr>
        <p:grpSpPr>
          <a:xfrm>
            <a:off x="6907835" y="4319068"/>
            <a:ext cx="856845" cy="832691"/>
            <a:chOff x="7425085" y="4935566"/>
            <a:chExt cx="856845" cy="832691"/>
          </a:xfrm>
        </p:grpSpPr>
        <p:pic>
          <p:nvPicPr>
            <p:cNvPr id="8" name="Graphic 7">
              <a:extLst>
                <a:ext uri="{FF2B5EF4-FFF2-40B4-BE49-F238E27FC236}">
                  <a16:creationId xmlns:a16="http://schemas.microsoft.com/office/drawing/2014/main" id="{F8C42064-30C1-2093-23A0-4362731C12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0057" y="4935566"/>
              <a:ext cx="519286" cy="519286"/>
            </a:xfrm>
            <a:prstGeom prst="rect">
              <a:avLst/>
            </a:prstGeom>
          </p:spPr>
        </p:pic>
        <p:sp>
          <p:nvSpPr>
            <p:cNvPr id="9" name="Text 26">
              <a:extLst>
                <a:ext uri="{FF2B5EF4-FFF2-40B4-BE49-F238E27FC236}">
                  <a16:creationId xmlns:a16="http://schemas.microsoft.com/office/drawing/2014/main" id="{63A6E340-F431-3FE6-960D-E909004BC7E2}"/>
                </a:ext>
              </a:extLst>
            </p:cNvPr>
            <p:cNvSpPr/>
            <p:nvPr/>
          </p:nvSpPr>
          <p:spPr>
            <a:xfrm>
              <a:off x="7425085" y="5535004"/>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HANA</a:t>
              </a:r>
            </a:p>
            <a:p>
              <a:pPr marL="0" indent="0" algn="ctr">
                <a:lnSpc>
                  <a:spcPts val="1100"/>
                </a:lnSpc>
                <a:buNone/>
              </a:pPr>
              <a:r>
                <a:rPr lang="en-US" sz="900" dirty="0">
                  <a:solidFill>
                    <a:srgbClr val="1D2D3E"/>
                  </a:solidFill>
                  <a:latin typeface="72 Bold" pitchFamily="34" charset="0"/>
                  <a:cs typeface="72 Bold" pitchFamily="34" charset="-120"/>
                </a:rPr>
                <a:t>Cloud</a:t>
              </a:r>
              <a:endParaRPr lang="en-US" sz="900" dirty="0">
                <a:solidFill>
                  <a:srgbClr val="1D2D3E"/>
                </a:solidFill>
              </a:endParaRPr>
            </a:p>
          </p:txBody>
        </p:sp>
      </p:grpSp>
      <p:grpSp>
        <p:nvGrpSpPr>
          <p:cNvPr id="2" name="Group 1">
            <a:extLst>
              <a:ext uri="{FF2B5EF4-FFF2-40B4-BE49-F238E27FC236}">
                <a16:creationId xmlns:a16="http://schemas.microsoft.com/office/drawing/2014/main" id="{DEC41F7B-5B97-5649-95B2-096EB5E9C3B8}"/>
              </a:ext>
            </a:extLst>
          </p:cNvPr>
          <p:cNvGrpSpPr/>
          <p:nvPr/>
        </p:nvGrpSpPr>
        <p:grpSpPr>
          <a:xfrm>
            <a:off x="505598" y="1229328"/>
            <a:ext cx="1848897" cy="1982925"/>
            <a:chOff x="505598" y="1229328"/>
            <a:chExt cx="1848897" cy="1982925"/>
          </a:xfrm>
        </p:grpSpPr>
        <p:grpSp>
          <p:nvGrpSpPr>
            <p:cNvPr id="10" name="Group 9">
              <a:extLst>
                <a:ext uri="{FF2B5EF4-FFF2-40B4-BE49-F238E27FC236}">
                  <a16:creationId xmlns:a16="http://schemas.microsoft.com/office/drawing/2014/main" id="{CC678FDC-022C-83FE-5717-3C0DBD94B0E1}"/>
                </a:ext>
              </a:extLst>
            </p:cNvPr>
            <p:cNvGrpSpPr/>
            <p:nvPr/>
          </p:nvGrpSpPr>
          <p:grpSpPr>
            <a:xfrm>
              <a:off x="505598" y="1229328"/>
              <a:ext cx="1848897" cy="1982925"/>
              <a:chOff x="8607607" y="2808702"/>
              <a:chExt cx="1848897" cy="1982925"/>
            </a:xfrm>
          </p:grpSpPr>
          <p:sp>
            <p:nvSpPr>
              <p:cNvPr id="11" name="Rounded Rectangle 10">
                <a:extLst>
                  <a:ext uri="{FF2B5EF4-FFF2-40B4-BE49-F238E27FC236}">
                    <a16:creationId xmlns:a16="http://schemas.microsoft.com/office/drawing/2014/main" id="{182F6ACB-A213-8349-647D-4CC994A72B9C}"/>
                  </a:ext>
                </a:extLst>
              </p:cNvPr>
              <p:cNvSpPr/>
              <p:nvPr/>
            </p:nvSpPr>
            <p:spPr>
              <a:xfrm>
                <a:off x="8607607" y="2808702"/>
                <a:ext cx="1848897" cy="1982925"/>
              </a:xfrm>
              <a:prstGeom prst="roundRect">
                <a:avLst>
                  <a:gd name="adj" fmla="val 4843"/>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sp>
            <p:nvSpPr>
              <p:cNvPr id="12" name="Text 26">
                <a:extLst>
                  <a:ext uri="{FF2B5EF4-FFF2-40B4-BE49-F238E27FC236}">
                    <a16:creationId xmlns:a16="http://schemas.microsoft.com/office/drawing/2014/main" id="{E3D9B156-3FA7-EFB7-F760-F3E27329B8C9}"/>
                  </a:ext>
                </a:extLst>
              </p:cNvPr>
              <p:cNvSpPr/>
              <p:nvPr/>
            </p:nvSpPr>
            <p:spPr>
              <a:xfrm>
                <a:off x="9242099" y="2943627"/>
                <a:ext cx="1016428" cy="304597"/>
              </a:xfrm>
              <a:prstGeom prst="rect">
                <a:avLst/>
              </a:prstGeom>
              <a:noFill/>
              <a:ln/>
            </p:spPr>
            <p:txBody>
              <a:bodyPr wrap="square" lIns="0" tIns="0" rIns="0" bIns="0" rtlCol="0" anchor="t"/>
              <a:lstStyle/>
              <a:p>
                <a:pPr marL="0" indent="0">
                  <a:lnSpc>
                    <a:spcPts val="1100"/>
                  </a:lnSpc>
                  <a:buNone/>
                </a:pPr>
                <a:r>
                  <a:rPr lang="en-US" sz="1100" dirty="0">
                    <a:solidFill>
                      <a:srgbClr val="354A5F"/>
                    </a:solidFill>
                    <a:latin typeface="72 Bold" pitchFamily="34" charset="0"/>
                    <a:ea typeface="72 Bold" pitchFamily="34" charset="-122"/>
                    <a:cs typeface="72 Bold" pitchFamily="34" charset="-120"/>
                  </a:rPr>
                  <a:t>SAP Cloud</a:t>
                </a:r>
              </a:p>
              <a:p>
                <a:pPr marL="0" indent="0">
                  <a:lnSpc>
                    <a:spcPts val="1100"/>
                  </a:lnSpc>
                  <a:buNone/>
                </a:pPr>
                <a:r>
                  <a:rPr lang="en-US" sz="1100" dirty="0">
                    <a:solidFill>
                      <a:srgbClr val="354A5F"/>
                    </a:solidFill>
                    <a:latin typeface="72 Bold" pitchFamily="34" charset="0"/>
                    <a:cs typeface="72 Bold" pitchFamily="34" charset="-120"/>
                  </a:rPr>
                  <a:t>Solutions</a:t>
                </a:r>
                <a:endParaRPr lang="en-US" sz="1100" dirty="0">
                  <a:solidFill>
                    <a:srgbClr val="354A5F"/>
                  </a:solidFill>
                </a:endParaRPr>
              </a:p>
            </p:txBody>
          </p:sp>
          <p:pic>
            <p:nvPicPr>
              <p:cNvPr id="13" name="Graphic 12">
                <a:extLst>
                  <a:ext uri="{FF2B5EF4-FFF2-40B4-BE49-F238E27FC236}">
                    <a16:creationId xmlns:a16="http://schemas.microsoft.com/office/drawing/2014/main" id="{008F848C-BF0D-59ED-77D8-3AD9A9FB38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0730" y="2968080"/>
                <a:ext cx="368246" cy="234728"/>
              </a:xfrm>
              <a:prstGeom prst="rect">
                <a:avLst/>
              </a:prstGeom>
            </p:spPr>
          </p:pic>
        </p:grpSp>
        <p:sp>
          <p:nvSpPr>
            <p:cNvPr id="14" name="Rounded Rectangle 13">
              <a:extLst>
                <a:ext uri="{FF2B5EF4-FFF2-40B4-BE49-F238E27FC236}">
                  <a16:creationId xmlns:a16="http://schemas.microsoft.com/office/drawing/2014/main" id="{D971F46D-908C-5AC9-29AA-896D7D47D684}"/>
                </a:ext>
              </a:extLst>
            </p:cNvPr>
            <p:cNvSpPr/>
            <p:nvPr/>
          </p:nvSpPr>
          <p:spPr>
            <a:xfrm>
              <a:off x="702707" y="1838728"/>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9F246246-7D3F-7D15-44E4-0F634C0A467A}"/>
                </a:ext>
              </a:extLst>
            </p:cNvPr>
            <p:cNvSpPr/>
            <p:nvPr/>
          </p:nvSpPr>
          <p:spPr>
            <a:xfrm>
              <a:off x="712197" y="2553761"/>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 26">
              <a:extLst>
                <a:ext uri="{FF2B5EF4-FFF2-40B4-BE49-F238E27FC236}">
                  <a16:creationId xmlns:a16="http://schemas.microsoft.com/office/drawing/2014/main" id="{25E9940A-2C74-2F46-845C-471375A35A4A}"/>
                </a:ext>
              </a:extLst>
            </p:cNvPr>
            <p:cNvSpPr/>
            <p:nvPr/>
          </p:nvSpPr>
          <p:spPr>
            <a:xfrm>
              <a:off x="721687" y="1915153"/>
              <a:ext cx="1434831" cy="195726"/>
            </a:xfrm>
            <a:prstGeom prst="rect">
              <a:avLst/>
            </a:prstGeom>
            <a:noFill/>
            <a:ln/>
          </p:spPr>
          <p:txBody>
            <a:bodyPr wrap="square" lIns="0" tIns="0" rIns="0" bIns="0" rtlCol="0" anchor="ctr"/>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S/4HANA Cloud</a:t>
              </a:r>
              <a:endParaRPr lang="en-US" sz="900" dirty="0">
                <a:solidFill>
                  <a:srgbClr val="1D2D3E"/>
                </a:solidFill>
              </a:endParaRPr>
            </a:p>
          </p:txBody>
        </p:sp>
        <p:sp>
          <p:nvSpPr>
            <p:cNvPr id="17" name="Text 29">
              <a:extLst>
                <a:ext uri="{FF2B5EF4-FFF2-40B4-BE49-F238E27FC236}">
                  <a16:creationId xmlns:a16="http://schemas.microsoft.com/office/drawing/2014/main" id="{36A53F07-A413-5C7A-DD56-4CF3FC1098E4}"/>
                </a:ext>
              </a:extLst>
            </p:cNvPr>
            <p:cNvSpPr/>
            <p:nvPr/>
          </p:nvSpPr>
          <p:spPr>
            <a:xfrm>
              <a:off x="712198" y="21226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sales order</a:t>
              </a:r>
              <a:endParaRPr lang="en-US" sz="800" dirty="0">
                <a:solidFill>
                  <a:srgbClr val="354A5F"/>
                </a:solidFill>
              </a:endParaRPr>
            </a:p>
          </p:txBody>
        </p:sp>
        <p:sp>
          <p:nvSpPr>
            <p:cNvPr id="18" name="Text 26">
              <a:extLst>
                <a:ext uri="{FF2B5EF4-FFF2-40B4-BE49-F238E27FC236}">
                  <a16:creationId xmlns:a16="http://schemas.microsoft.com/office/drawing/2014/main" id="{7DD080D3-4781-242D-8C9A-EB7779B75FEE}"/>
                </a:ext>
              </a:extLst>
            </p:cNvPr>
            <p:cNvSpPr/>
            <p:nvPr/>
          </p:nvSpPr>
          <p:spPr>
            <a:xfrm>
              <a:off x="721687" y="2636849"/>
              <a:ext cx="1444321" cy="278222"/>
            </a:xfrm>
            <a:prstGeom prst="rect">
              <a:avLst/>
            </a:prstGeom>
            <a:noFill/>
            <a:ln/>
          </p:spPr>
          <p:txBody>
            <a:bodyPr wrap="square" lIns="0" tIns="0" rIns="0" bIns="0" rtlCol="0" anchor="t"/>
            <a:lstStyle/>
            <a:p>
              <a:pPr algn="ctr">
                <a:lnSpc>
                  <a:spcPts val="1100"/>
                </a:lnSpc>
              </a:pPr>
              <a:r>
                <a:rPr lang="en-US" sz="900" dirty="0">
                  <a:solidFill>
                    <a:srgbClr val="1D2D3E"/>
                  </a:solidFill>
                  <a:latin typeface="72 Bold" pitchFamily="34" charset="0"/>
                  <a:cs typeface="72 Bold" pitchFamily="34" charset="-120"/>
                </a:rPr>
                <a:t>SAP Service Cloud V2</a:t>
              </a:r>
            </a:p>
          </p:txBody>
        </p:sp>
        <p:sp>
          <p:nvSpPr>
            <p:cNvPr id="19" name="Text 29">
              <a:extLst>
                <a:ext uri="{FF2B5EF4-FFF2-40B4-BE49-F238E27FC236}">
                  <a16:creationId xmlns:a16="http://schemas.microsoft.com/office/drawing/2014/main" id="{FFFB1633-EBFF-F9E5-EFF1-11C237B277B8}"/>
                </a:ext>
              </a:extLst>
            </p:cNvPr>
            <p:cNvSpPr/>
            <p:nvPr/>
          </p:nvSpPr>
          <p:spPr>
            <a:xfrm>
              <a:off x="721688" y="28305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support case</a:t>
              </a:r>
              <a:endParaRPr lang="en-US" sz="800" dirty="0">
                <a:solidFill>
                  <a:srgbClr val="354A5F"/>
                </a:solidFill>
              </a:endParaRPr>
            </a:p>
          </p:txBody>
        </p:sp>
      </p:grpSp>
      <p:pic>
        <p:nvPicPr>
          <p:cNvPr id="20" name="Graphic 19">
            <a:extLst>
              <a:ext uri="{FF2B5EF4-FFF2-40B4-BE49-F238E27FC236}">
                <a16:creationId xmlns:a16="http://schemas.microsoft.com/office/drawing/2014/main" id="{FCB69FDF-6C8F-313B-7489-FF960F8737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4751" y="1019439"/>
            <a:ext cx="551797" cy="153277"/>
          </a:xfrm>
          <a:prstGeom prst="rect">
            <a:avLst/>
          </a:prstGeom>
        </p:spPr>
      </p:pic>
      <p:grpSp>
        <p:nvGrpSpPr>
          <p:cNvPr id="21" name="Group 20">
            <a:extLst>
              <a:ext uri="{FF2B5EF4-FFF2-40B4-BE49-F238E27FC236}">
                <a16:creationId xmlns:a16="http://schemas.microsoft.com/office/drawing/2014/main" id="{0E1D9FC7-E49D-E3DE-5E66-A40D75BFBFCA}"/>
              </a:ext>
            </a:extLst>
          </p:cNvPr>
          <p:cNvGrpSpPr/>
          <p:nvPr/>
        </p:nvGrpSpPr>
        <p:grpSpPr>
          <a:xfrm>
            <a:off x="3420882" y="1871898"/>
            <a:ext cx="1022741" cy="825051"/>
            <a:chOff x="3265623" y="1126223"/>
            <a:chExt cx="1022741" cy="825051"/>
          </a:xfrm>
        </p:grpSpPr>
        <p:pic>
          <p:nvPicPr>
            <p:cNvPr id="22" name="Graphic 21">
              <a:extLst>
                <a:ext uri="{FF2B5EF4-FFF2-40B4-BE49-F238E27FC236}">
                  <a16:creationId xmlns:a16="http://schemas.microsoft.com/office/drawing/2014/main" id="{C992B524-0832-E680-A179-B43A5FDEBF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2207" y="1126223"/>
              <a:ext cx="417600" cy="417600"/>
            </a:xfrm>
            <a:prstGeom prst="rect">
              <a:avLst/>
            </a:prstGeom>
          </p:spPr>
        </p:pic>
        <p:sp>
          <p:nvSpPr>
            <p:cNvPr id="23" name="Text 26">
              <a:extLst>
                <a:ext uri="{FF2B5EF4-FFF2-40B4-BE49-F238E27FC236}">
                  <a16:creationId xmlns:a16="http://schemas.microsoft.com/office/drawing/2014/main" id="{D25F0A15-F662-AE4C-6C0B-89160614B5D8}"/>
                </a:ext>
              </a:extLst>
            </p:cNvPr>
            <p:cNvSpPr/>
            <p:nvPr/>
          </p:nvSpPr>
          <p:spPr>
            <a:xfrm>
              <a:off x="3265623" y="1574732"/>
              <a:ext cx="1022741" cy="376542"/>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 advanced</a:t>
              </a:r>
            </a:p>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event mesh</a:t>
              </a:r>
              <a:endParaRPr lang="en-US" sz="900" dirty="0">
                <a:solidFill>
                  <a:srgbClr val="1D2D3E"/>
                </a:solidFill>
              </a:endParaRPr>
            </a:p>
          </p:txBody>
        </p:sp>
      </p:grpSp>
      <p:cxnSp>
        <p:nvCxnSpPr>
          <p:cNvPr id="24" name="Straight Arrow Connector 23">
            <a:extLst>
              <a:ext uri="{FF2B5EF4-FFF2-40B4-BE49-F238E27FC236}">
                <a16:creationId xmlns:a16="http://schemas.microsoft.com/office/drawing/2014/main" id="{2573CBD2-7503-7071-A69C-27B2D87CD6B0}"/>
              </a:ext>
            </a:extLst>
          </p:cNvPr>
          <p:cNvCxnSpPr>
            <a:cxnSpLocks/>
            <a:stCxn id="28" idx="3"/>
            <a:endCxn id="22" idx="1"/>
          </p:cNvCxnSpPr>
          <p:nvPr/>
        </p:nvCxnSpPr>
        <p:spPr>
          <a:xfrm flipV="1">
            <a:off x="3056785" y="2080698"/>
            <a:ext cx="630681" cy="843"/>
          </a:xfrm>
          <a:prstGeom prst="straightConnector1">
            <a:avLst/>
          </a:prstGeom>
          <a:ln w="19050">
            <a:solidFill>
              <a:srgbClr val="0C70E4"/>
            </a:solidFill>
            <a:headEnd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4B871489-92A3-EC35-A604-AC37E4057328}"/>
              </a:ext>
            </a:extLst>
          </p:cNvPr>
          <p:cNvCxnSpPr>
            <a:cxnSpLocks/>
            <a:stCxn id="26" idx="3"/>
            <a:endCxn id="22" idx="1"/>
          </p:cNvCxnSpPr>
          <p:nvPr/>
        </p:nvCxnSpPr>
        <p:spPr>
          <a:xfrm flipV="1">
            <a:off x="3040879" y="2080698"/>
            <a:ext cx="646587" cy="715018"/>
          </a:xfrm>
          <a:prstGeom prst="bentConnector3">
            <a:avLst>
              <a:gd name="adj1" fmla="val 17002"/>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94A358F-9E30-729C-B1D1-9978AAB14E3B}"/>
              </a:ext>
            </a:extLst>
          </p:cNvPr>
          <p:cNvSpPr/>
          <p:nvPr/>
        </p:nvSpPr>
        <p:spPr>
          <a:xfrm>
            <a:off x="2477147" y="267615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27" name="Straight Arrow Connector 26">
            <a:extLst>
              <a:ext uri="{FF2B5EF4-FFF2-40B4-BE49-F238E27FC236}">
                <a16:creationId xmlns:a16="http://schemas.microsoft.com/office/drawing/2014/main" id="{BC982BAB-468B-5361-48B9-8ABEA08ED4E3}"/>
              </a:ext>
            </a:extLst>
          </p:cNvPr>
          <p:cNvCxnSpPr>
            <a:cxnSpLocks/>
            <a:stCxn id="15" idx="3"/>
            <a:endCxn id="26" idx="1"/>
          </p:cNvCxnSpPr>
          <p:nvPr/>
        </p:nvCxnSpPr>
        <p:spPr>
          <a:xfrm flipV="1">
            <a:off x="2166008" y="2795716"/>
            <a:ext cx="311139" cy="4348"/>
          </a:xfrm>
          <a:prstGeom prst="straightConnector1">
            <a:avLst/>
          </a:prstGeom>
          <a:ln w="19050">
            <a:solidFill>
              <a:srgbClr val="0C70E4"/>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442E07A7-E7F7-545C-4FB1-83A1BCDA5D7A}"/>
              </a:ext>
            </a:extLst>
          </p:cNvPr>
          <p:cNvSpPr/>
          <p:nvPr/>
        </p:nvSpPr>
        <p:spPr>
          <a:xfrm>
            <a:off x="2493053" y="1961981"/>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29" name="Straight Arrow Connector 28">
            <a:extLst>
              <a:ext uri="{FF2B5EF4-FFF2-40B4-BE49-F238E27FC236}">
                <a16:creationId xmlns:a16="http://schemas.microsoft.com/office/drawing/2014/main" id="{7D581FDB-61BA-4020-92DA-D6C65530723F}"/>
              </a:ext>
            </a:extLst>
          </p:cNvPr>
          <p:cNvCxnSpPr>
            <a:cxnSpLocks/>
            <a:stCxn id="14" idx="3"/>
            <a:endCxn id="28" idx="1"/>
          </p:cNvCxnSpPr>
          <p:nvPr/>
        </p:nvCxnSpPr>
        <p:spPr>
          <a:xfrm flipV="1">
            <a:off x="2156518" y="2081541"/>
            <a:ext cx="336535" cy="3490"/>
          </a:xfrm>
          <a:prstGeom prst="straightConnector1">
            <a:avLst/>
          </a:prstGeom>
          <a:ln w="19050">
            <a:solidFill>
              <a:srgbClr val="0C70E4"/>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567BA8-3E4F-FD35-A4E9-35526AF209F2}"/>
              </a:ext>
            </a:extLst>
          </p:cNvPr>
          <p:cNvCxnSpPr>
            <a:cxnSpLocks/>
            <a:stCxn id="34" idx="3"/>
            <a:endCxn id="38" idx="1"/>
          </p:cNvCxnSpPr>
          <p:nvPr/>
        </p:nvCxnSpPr>
        <p:spPr>
          <a:xfrm flipV="1">
            <a:off x="1058874" y="4190301"/>
            <a:ext cx="579900" cy="5339"/>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709E355D-AFEF-FA15-BAEA-CF4E0061FFF5}"/>
              </a:ext>
            </a:extLst>
          </p:cNvPr>
          <p:cNvGrpSpPr/>
          <p:nvPr/>
        </p:nvGrpSpPr>
        <p:grpSpPr>
          <a:xfrm>
            <a:off x="425506" y="3986840"/>
            <a:ext cx="835746" cy="646841"/>
            <a:chOff x="425506" y="3986840"/>
            <a:chExt cx="835746" cy="646841"/>
          </a:xfrm>
        </p:grpSpPr>
        <p:sp>
          <p:nvSpPr>
            <p:cNvPr id="31" name="Text 26">
              <a:extLst>
                <a:ext uri="{FF2B5EF4-FFF2-40B4-BE49-F238E27FC236}">
                  <a16:creationId xmlns:a16="http://schemas.microsoft.com/office/drawing/2014/main" id="{5D9D3229-A0F3-20A9-F1D4-ACFF513DDF6D}"/>
                </a:ext>
              </a:extLst>
            </p:cNvPr>
            <p:cNvSpPr/>
            <p:nvPr/>
          </p:nvSpPr>
          <p:spPr>
            <a:xfrm>
              <a:off x="425506" y="449222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34" name="Graphic 33">
              <a:extLst>
                <a:ext uri="{FF2B5EF4-FFF2-40B4-BE49-F238E27FC236}">
                  <a16:creationId xmlns:a16="http://schemas.microsoft.com/office/drawing/2014/main" id="{9A7DB1A2-8883-56A1-A81C-8715830CA5F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274" y="3986840"/>
              <a:ext cx="417600" cy="417600"/>
            </a:xfrm>
            <a:prstGeom prst="rect">
              <a:avLst/>
            </a:prstGeom>
          </p:spPr>
        </p:pic>
      </p:grpSp>
      <p:grpSp>
        <p:nvGrpSpPr>
          <p:cNvPr id="35" name="Group 34">
            <a:extLst>
              <a:ext uri="{FF2B5EF4-FFF2-40B4-BE49-F238E27FC236}">
                <a16:creationId xmlns:a16="http://schemas.microsoft.com/office/drawing/2014/main" id="{BA22A4BB-18FB-8F78-92D9-6C68AD8241FA}"/>
              </a:ext>
            </a:extLst>
          </p:cNvPr>
          <p:cNvGrpSpPr/>
          <p:nvPr/>
        </p:nvGrpSpPr>
        <p:grpSpPr>
          <a:xfrm>
            <a:off x="4735597" y="1677681"/>
            <a:ext cx="1770175" cy="1295282"/>
            <a:chOff x="8928622" y="3356617"/>
            <a:chExt cx="1770175" cy="1295282"/>
          </a:xfrm>
        </p:grpSpPr>
        <p:sp>
          <p:nvSpPr>
            <p:cNvPr id="36" name="Rounded Rectangle 35">
              <a:extLst>
                <a:ext uri="{FF2B5EF4-FFF2-40B4-BE49-F238E27FC236}">
                  <a16:creationId xmlns:a16="http://schemas.microsoft.com/office/drawing/2014/main" id="{D7C5C828-A130-BC82-F645-9AAAA4502C52}"/>
                </a:ext>
              </a:extLst>
            </p:cNvPr>
            <p:cNvSpPr/>
            <p:nvPr/>
          </p:nvSpPr>
          <p:spPr>
            <a:xfrm>
              <a:off x="8928622" y="3356617"/>
              <a:ext cx="1770175" cy="1295282"/>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ext 26">
              <a:extLst>
                <a:ext uri="{FF2B5EF4-FFF2-40B4-BE49-F238E27FC236}">
                  <a16:creationId xmlns:a16="http://schemas.microsoft.com/office/drawing/2014/main" id="{8BC31F97-AE31-D4AD-532D-DA28ED4B3883}"/>
                </a:ext>
              </a:extLst>
            </p:cNvPr>
            <p:cNvSpPr/>
            <p:nvPr/>
          </p:nvSpPr>
          <p:spPr>
            <a:xfrm>
              <a:off x="9360664" y="3503636"/>
              <a:ext cx="1168836" cy="342254"/>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a:t>
              </a:r>
              <a:endParaRPr lang="en-US" sz="900" dirty="0">
                <a:solidFill>
                  <a:srgbClr val="1D2D3E"/>
                </a:solidFill>
              </a:endParaRPr>
            </a:p>
          </p:txBody>
        </p:sp>
      </p:grpSp>
      <p:grpSp>
        <p:nvGrpSpPr>
          <p:cNvPr id="129" name="Group 128">
            <a:extLst>
              <a:ext uri="{FF2B5EF4-FFF2-40B4-BE49-F238E27FC236}">
                <a16:creationId xmlns:a16="http://schemas.microsoft.com/office/drawing/2014/main" id="{CCF21BF5-D8BA-D30C-3624-8A77B22BE6A0}"/>
              </a:ext>
            </a:extLst>
          </p:cNvPr>
          <p:cNvGrpSpPr/>
          <p:nvPr/>
        </p:nvGrpSpPr>
        <p:grpSpPr>
          <a:xfrm>
            <a:off x="1241145" y="3902301"/>
            <a:ext cx="1371257" cy="1006936"/>
            <a:chOff x="1241145" y="3902301"/>
            <a:chExt cx="1371257" cy="1006936"/>
          </a:xfrm>
        </p:grpSpPr>
        <p:sp>
          <p:nvSpPr>
            <p:cNvPr id="30" name="Text 26">
              <a:extLst>
                <a:ext uri="{FF2B5EF4-FFF2-40B4-BE49-F238E27FC236}">
                  <a16:creationId xmlns:a16="http://schemas.microsoft.com/office/drawing/2014/main" id="{B075B700-FBEA-95EF-9B25-A45433FD3AB5}"/>
                </a:ext>
              </a:extLst>
            </p:cNvPr>
            <p:cNvSpPr/>
            <p:nvPr/>
          </p:nvSpPr>
          <p:spPr>
            <a:xfrm>
              <a:off x="1241145" y="4464742"/>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354A5F"/>
                  </a:solidFill>
                  <a:latin typeface="72 Bold" pitchFamily="34" charset="0"/>
                  <a:ea typeface="72 Bold" pitchFamily="34" charset="-122"/>
                  <a:cs typeface="72 Bold" pitchFamily="34" charset="-120"/>
                </a:rPr>
                <a:t>Joule Application Client</a:t>
              </a:r>
              <a:endParaRPr lang="en-US" sz="1100" dirty="0">
                <a:solidFill>
                  <a:srgbClr val="354A5F"/>
                </a:solidFill>
              </a:endParaRPr>
            </a:p>
          </p:txBody>
        </p:sp>
        <p:sp>
          <p:nvSpPr>
            <p:cNvPr id="33" name="Text 32">
              <a:extLst>
                <a:ext uri="{FF2B5EF4-FFF2-40B4-BE49-F238E27FC236}">
                  <a16:creationId xmlns:a16="http://schemas.microsoft.com/office/drawing/2014/main" id="{BF09F9A4-9783-32B3-4662-EA6F29D193E9}"/>
                </a:ext>
              </a:extLst>
            </p:cNvPr>
            <p:cNvSpPr/>
            <p:nvPr/>
          </p:nvSpPr>
          <p:spPr>
            <a:xfrm>
              <a:off x="1439102" y="4769537"/>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38" name="Picture 2">
              <a:extLst>
                <a:ext uri="{FF2B5EF4-FFF2-40B4-BE49-F238E27FC236}">
                  <a16:creationId xmlns:a16="http://schemas.microsoft.com/office/drawing/2014/main" id="{7F886F03-E1A0-185B-64B7-F4DA2233E5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8774" y="3902301"/>
              <a:ext cx="576000" cy="576000"/>
            </a:xfrm>
            <a:prstGeom prst="rect">
              <a:avLst/>
            </a:prstGeom>
            <a:gradFill>
              <a:gsLst>
                <a:gs pos="0">
                  <a:srgbClr val="5B738B"/>
                </a:gs>
                <a:gs pos="50000">
                  <a:srgbClr val="3E5469"/>
                </a:gs>
                <a:gs pos="100000">
                  <a:srgbClr val="223548"/>
                </a:gs>
              </a:gsLst>
              <a:lin ang="5400000" scaled="1"/>
            </a:gradFill>
            <a:ln w="24093" cap="flat">
              <a:noFill/>
              <a:prstDash val="solid"/>
              <a:miter/>
            </a:ln>
          </p:spPr>
        </p:pic>
      </p:grpSp>
      <p:grpSp>
        <p:nvGrpSpPr>
          <p:cNvPr id="39" name="Group 38">
            <a:extLst>
              <a:ext uri="{FF2B5EF4-FFF2-40B4-BE49-F238E27FC236}">
                <a16:creationId xmlns:a16="http://schemas.microsoft.com/office/drawing/2014/main" id="{187981DF-0F57-EFAE-3DCF-14D29F981A78}"/>
              </a:ext>
            </a:extLst>
          </p:cNvPr>
          <p:cNvGrpSpPr/>
          <p:nvPr/>
        </p:nvGrpSpPr>
        <p:grpSpPr>
          <a:xfrm>
            <a:off x="3870074" y="3228229"/>
            <a:ext cx="1800428" cy="1924143"/>
            <a:chOff x="4438738" y="3359629"/>
            <a:chExt cx="1800428" cy="1924143"/>
          </a:xfrm>
        </p:grpSpPr>
        <p:sp>
          <p:nvSpPr>
            <p:cNvPr id="40" name="Rounded Rectangle 39">
              <a:extLst>
                <a:ext uri="{FF2B5EF4-FFF2-40B4-BE49-F238E27FC236}">
                  <a16:creationId xmlns:a16="http://schemas.microsoft.com/office/drawing/2014/main" id="{E493DA07-3AA4-6B09-E7AE-A3072F9771CB}"/>
                </a:ext>
              </a:extLst>
            </p:cNvPr>
            <p:cNvSpPr/>
            <p:nvPr/>
          </p:nvSpPr>
          <p:spPr>
            <a:xfrm>
              <a:off x="4438738" y="3359629"/>
              <a:ext cx="1800428" cy="1924143"/>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ounded Rectangle 40">
              <a:extLst>
                <a:ext uri="{FF2B5EF4-FFF2-40B4-BE49-F238E27FC236}">
                  <a16:creationId xmlns:a16="http://schemas.microsoft.com/office/drawing/2014/main" id="{B9B8BEA7-777B-C47D-0F0D-42AA4D4B3EB1}"/>
                </a:ext>
              </a:extLst>
            </p:cNvPr>
            <p:cNvSpPr/>
            <p:nvPr/>
          </p:nvSpPr>
          <p:spPr>
            <a:xfrm>
              <a:off x="4519147" y="4620378"/>
              <a:ext cx="1631527" cy="559501"/>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2" name="Picture 8">
              <a:extLst>
                <a:ext uri="{FF2B5EF4-FFF2-40B4-BE49-F238E27FC236}">
                  <a16:creationId xmlns:a16="http://schemas.microsoft.com/office/drawing/2014/main" id="{991A0CCC-A52A-0FE6-5A29-85BFD1AF57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7971" y="4670180"/>
              <a:ext cx="1074156" cy="436376"/>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a:extLst>
                <a:ext uri="{FF2B5EF4-FFF2-40B4-BE49-F238E27FC236}">
                  <a16:creationId xmlns:a16="http://schemas.microsoft.com/office/drawing/2014/main" id="{9F6FFFB9-0FA6-8A93-510C-E013FE98FF1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73704" y="4715271"/>
              <a:ext cx="262893" cy="262893"/>
            </a:xfrm>
            <a:prstGeom prst="rect">
              <a:avLst/>
            </a:prstGeom>
          </p:spPr>
        </p:pic>
        <p:sp>
          <p:nvSpPr>
            <p:cNvPr id="44" name="Text 29">
              <a:extLst>
                <a:ext uri="{FF2B5EF4-FFF2-40B4-BE49-F238E27FC236}">
                  <a16:creationId xmlns:a16="http://schemas.microsoft.com/office/drawing/2014/main" id="{6CFA3FA9-C053-83F5-149B-469D57E6D5FA}"/>
                </a:ext>
              </a:extLst>
            </p:cNvPr>
            <p:cNvSpPr/>
            <p:nvPr/>
          </p:nvSpPr>
          <p:spPr>
            <a:xfrm>
              <a:off x="5651988" y="5008532"/>
              <a:ext cx="530454" cy="149268"/>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Joule Skill</a:t>
              </a:r>
              <a:endParaRPr lang="en-US" sz="800" dirty="0">
                <a:solidFill>
                  <a:srgbClr val="1D2D3E"/>
                </a:solidFill>
              </a:endParaRPr>
            </a:p>
          </p:txBody>
        </p:sp>
        <p:pic>
          <p:nvPicPr>
            <p:cNvPr id="45" name="Picture 44">
              <a:extLst>
                <a:ext uri="{FF2B5EF4-FFF2-40B4-BE49-F238E27FC236}">
                  <a16:creationId xmlns:a16="http://schemas.microsoft.com/office/drawing/2014/main" id="{6B1BBE07-99A7-625B-F9B6-0CB081AA55D5}"/>
                </a:ext>
              </a:extLst>
            </p:cNvPr>
            <p:cNvPicPr>
              <a:picLocks noChangeAspect="1"/>
            </p:cNvPicPr>
            <p:nvPr/>
          </p:nvPicPr>
          <p:blipFill>
            <a:blip r:embed="rId17"/>
            <a:stretch>
              <a:fillRect/>
            </a:stretch>
          </p:blipFill>
          <p:spPr>
            <a:xfrm rot="10800000" flipH="1">
              <a:off x="4484751" y="3416220"/>
              <a:ext cx="405261" cy="375802"/>
            </a:xfrm>
            <a:prstGeom prst="rect">
              <a:avLst/>
            </a:prstGeom>
          </p:spPr>
        </p:pic>
        <p:sp>
          <p:nvSpPr>
            <p:cNvPr id="46" name="Text 26">
              <a:extLst>
                <a:ext uri="{FF2B5EF4-FFF2-40B4-BE49-F238E27FC236}">
                  <a16:creationId xmlns:a16="http://schemas.microsoft.com/office/drawing/2014/main" id="{8F2C7EE6-02B6-5E62-6F96-C201D9ED349C}"/>
                </a:ext>
              </a:extLst>
            </p:cNvPr>
            <p:cNvSpPr/>
            <p:nvPr/>
          </p:nvSpPr>
          <p:spPr>
            <a:xfrm>
              <a:off x="4921533" y="3534299"/>
              <a:ext cx="570486" cy="153524"/>
            </a:xfrm>
            <a:prstGeom prst="rect">
              <a:avLst/>
            </a:prstGeom>
            <a:noFill/>
            <a:ln/>
          </p:spPr>
          <p:txBody>
            <a:bodyPr wrap="square" lIns="0" tIns="0" rIns="0" bIns="0" rtlCol="0" anchor="t"/>
            <a:lstStyle/>
            <a:p>
              <a:pPr marL="0" indent="0">
                <a:lnSpc>
                  <a:spcPts val="1100"/>
                </a:lnSpc>
                <a:buNone/>
              </a:pPr>
              <a:r>
                <a:rPr lang="en-US" sz="900" dirty="0">
                  <a:solidFill>
                    <a:srgbClr val="1D2D3E"/>
                  </a:solidFill>
                  <a:latin typeface="72 Bold" pitchFamily="34" charset="0"/>
                  <a:ea typeface="72 Bold" pitchFamily="34" charset="-122"/>
                  <a:cs typeface="72 Bold" pitchFamily="34" charset="-120"/>
                </a:rPr>
                <a:t>SAP Build</a:t>
              </a:r>
            </a:p>
          </p:txBody>
        </p:sp>
        <p:sp>
          <p:nvSpPr>
            <p:cNvPr id="47" name="Rounded Rectangle 46">
              <a:extLst>
                <a:ext uri="{FF2B5EF4-FFF2-40B4-BE49-F238E27FC236}">
                  <a16:creationId xmlns:a16="http://schemas.microsoft.com/office/drawing/2014/main" id="{2D80DD56-C5E5-B742-5C4B-FEA2C0B92FC8}"/>
                </a:ext>
              </a:extLst>
            </p:cNvPr>
            <p:cNvSpPr/>
            <p:nvPr/>
          </p:nvSpPr>
          <p:spPr>
            <a:xfrm>
              <a:off x="4525463" y="3885216"/>
              <a:ext cx="1620877" cy="487685"/>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
              <a:extLst>
                <a:ext uri="{FF2B5EF4-FFF2-40B4-BE49-F238E27FC236}">
                  <a16:creationId xmlns:a16="http://schemas.microsoft.com/office/drawing/2014/main" id="{AD7254E6-6716-FFD0-AEFD-59817E6C2F4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7477" y="3901522"/>
              <a:ext cx="457600" cy="457600"/>
            </a:xfrm>
            <a:prstGeom prst="rect">
              <a:avLst/>
            </a:prstGeom>
            <a:noFill/>
          </p:spPr>
        </p:pic>
        <p:pic>
          <p:nvPicPr>
            <p:cNvPr id="49" name="Picture 48">
              <a:extLst>
                <a:ext uri="{FF2B5EF4-FFF2-40B4-BE49-F238E27FC236}">
                  <a16:creationId xmlns:a16="http://schemas.microsoft.com/office/drawing/2014/main" id="{A6E94FB9-9ED2-4936-35E3-5CE7AB40FA86}"/>
                </a:ext>
              </a:extLst>
            </p:cNvPr>
            <p:cNvPicPr>
              <a:picLocks noChangeAspect="1"/>
            </p:cNvPicPr>
            <p:nvPr/>
          </p:nvPicPr>
          <p:blipFill>
            <a:blip r:embed="rId17"/>
            <a:stretch>
              <a:fillRect/>
            </a:stretch>
          </p:blipFill>
          <p:spPr>
            <a:xfrm>
              <a:off x="4594328" y="3977241"/>
              <a:ext cx="295369" cy="295369"/>
            </a:xfrm>
            <a:prstGeom prst="rect">
              <a:avLst/>
            </a:prstGeom>
          </p:spPr>
        </p:pic>
        <p:sp>
          <p:nvSpPr>
            <p:cNvPr id="50" name="Text 26">
              <a:extLst>
                <a:ext uri="{FF2B5EF4-FFF2-40B4-BE49-F238E27FC236}">
                  <a16:creationId xmlns:a16="http://schemas.microsoft.com/office/drawing/2014/main" id="{C5EF7BFA-DE46-A001-2613-360743540B20}"/>
                </a:ext>
              </a:extLst>
            </p:cNvPr>
            <p:cNvSpPr/>
            <p:nvPr/>
          </p:nvSpPr>
          <p:spPr>
            <a:xfrm>
              <a:off x="4763612" y="3928935"/>
              <a:ext cx="873783" cy="402741"/>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Build Process Automation</a:t>
              </a:r>
            </a:p>
          </p:txBody>
        </p:sp>
      </p:grpSp>
      <p:sp>
        <p:nvSpPr>
          <p:cNvPr id="51" name="Rounded Rectangle 50">
            <a:extLst>
              <a:ext uri="{FF2B5EF4-FFF2-40B4-BE49-F238E27FC236}">
                <a16:creationId xmlns:a16="http://schemas.microsoft.com/office/drawing/2014/main" id="{5E65FBCB-000B-8FB7-A2D5-89F5CC218857}"/>
              </a:ext>
            </a:extLst>
          </p:cNvPr>
          <p:cNvSpPr/>
          <p:nvPr/>
        </p:nvSpPr>
        <p:spPr>
          <a:xfrm>
            <a:off x="4829528" y="2213744"/>
            <a:ext cx="1582000" cy="663252"/>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 26">
            <a:extLst>
              <a:ext uri="{FF2B5EF4-FFF2-40B4-BE49-F238E27FC236}">
                <a16:creationId xmlns:a16="http://schemas.microsoft.com/office/drawing/2014/main" id="{95F84444-BB7A-FA80-745B-749BD0345937}"/>
              </a:ext>
            </a:extLst>
          </p:cNvPr>
          <p:cNvSpPr/>
          <p:nvPr/>
        </p:nvSpPr>
        <p:spPr>
          <a:xfrm>
            <a:off x="5132222" y="2315239"/>
            <a:ext cx="1279306" cy="164188"/>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cs typeface="72 Bold" pitchFamily="34" charset="-120"/>
              </a:rPr>
              <a:t>Cloud Integration</a:t>
            </a:r>
            <a:endParaRPr lang="en-US" sz="900" dirty="0">
              <a:solidFill>
                <a:srgbClr val="1D2D3E"/>
              </a:solidFill>
            </a:endParaRPr>
          </a:p>
        </p:txBody>
      </p:sp>
      <p:cxnSp>
        <p:nvCxnSpPr>
          <p:cNvPr id="53" name="Straight Arrow Connector 52">
            <a:extLst>
              <a:ext uri="{FF2B5EF4-FFF2-40B4-BE49-F238E27FC236}">
                <a16:creationId xmlns:a16="http://schemas.microsoft.com/office/drawing/2014/main" id="{DDD39A7C-6C2F-C8C3-71B4-712AB0156C16}"/>
              </a:ext>
            </a:extLst>
          </p:cNvPr>
          <p:cNvCxnSpPr>
            <a:cxnSpLocks/>
            <a:stCxn id="38" idx="3"/>
            <a:endCxn id="40" idx="1"/>
          </p:cNvCxnSpPr>
          <p:nvPr/>
        </p:nvCxnSpPr>
        <p:spPr>
          <a:xfrm>
            <a:off x="2214774" y="4190301"/>
            <a:ext cx="1655300" cy="0"/>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E2D7020E-ECD5-32C9-73BE-6F4F6ED48B8D}"/>
              </a:ext>
            </a:extLst>
          </p:cNvPr>
          <p:cNvSpPr/>
          <p:nvPr/>
        </p:nvSpPr>
        <p:spPr>
          <a:xfrm>
            <a:off x="2482744" y="4062749"/>
            <a:ext cx="563732" cy="239119"/>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latin typeface="72" panose="020B0503030000000003" pitchFamily="34" charset="0"/>
                <a:cs typeface="72" panose="020B0503030000000003" pitchFamily="34" charset="0"/>
              </a:rPr>
              <a:t>Prompt</a:t>
            </a:r>
            <a:endParaRPr lang="en-DE" sz="700" b="1" dirty="0">
              <a:solidFill>
                <a:schemeClr val="tx1"/>
              </a:solidFill>
              <a:latin typeface="72" panose="020B0503030000000003" pitchFamily="34" charset="0"/>
              <a:cs typeface="72" panose="020B0503030000000003" pitchFamily="34" charset="0"/>
            </a:endParaRPr>
          </a:p>
        </p:txBody>
      </p:sp>
      <p:cxnSp>
        <p:nvCxnSpPr>
          <p:cNvPr id="55" name="Straight Arrow Connector 54">
            <a:extLst>
              <a:ext uri="{FF2B5EF4-FFF2-40B4-BE49-F238E27FC236}">
                <a16:creationId xmlns:a16="http://schemas.microsoft.com/office/drawing/2014/main" id="{6FB99E94-7236-DE52-2338-9A18CA29DA72}"/>
              </a:ext>
            </a:extLst>
          </p:cNvPr>
          <p:cNvCxnSpPr>
            <a:cxnSpLocks/>
            <a:stCxn id="47" idx="2"/>
            <a:endCxn id="41" idx="0"/>
          </p:cNvCxnSpPr>
          <p:nvPr/>
        </p:nvCxnSpPr>
        <p:spPr>
          <a:xfrm flipH="1">
            <a:off x="4766247" y="4241501"/>
            <a:ext cx="991" cy="24747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56" name="Text 29">
            <a:extLst>
              <a:ext uri="{FF2B5EF4-FFF2-40B4-BE49-F238E27FC236}">
                <a16:creationId xmlns:a16="http://schemas.microsoft.com/office/drawing/2014/main" id="{3A876844-9B2B-9633-9509-7D91A7A0E504}"/>
              </a:ext>
            </a:extLst>
          </p:cNvPr>
          <p:cNvSpPr/>
          <p:nvPr/>
        </p:nvSpPr>
        <p:spPr>
          <a:xfrm>
            <a:off x="4847184" y="4315302"/>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pic>
        <p:nvPicPr>
          <p:cNvPr id="57" name="Picture 12">
            <a:extLst>
              <a:ext uri="{FF2B5EF4-FFF2-40B4-BE49-F238E27FC236}">
                <a16:creationId xmlns:a16="http://schemas.microsoft.com/office/drawing/2014/main" id="{ACC0CD42-20C7-6DF6-DB6D-A90BE99E59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46685" y="2164522"/>
            <a:ext cx="489802" cy="48980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a:extLst>
              <a:ext uri="{FF2B5EF4-FFF2-40B4-BE49-F238E27FC236}">
                <a16:creationId xmlns:a16="http://schemas.microsoft.com/office/drawing/2014/main" id="{EC484F9D-E2C9-740E-EA11-721D597727A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13028" y="2397406"/>
            <a:ext cx="893449" cy="529452"/>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Elbow Connector 58">
            <a:extLst>
              <a:ext uri="{FF2B5EF4-FFF2-40B4-BE49-F238E27FC236}">
                <a16:creationId xmlns:a16="http://schemas.microsoft.com/office/drawing/2014/main" id="{F7183F6D-99F9-8079-F9C5-D484D34FC3BB}"/>
              </a:ext>
            </a:extLst>
          </p:cNvPr>
          <p:cNvCxnSpPr>
            <a:cxnSpLocks/>
            <a:stCxn id="22" idx="3"/>
            <a:endCxn id="51" idx="1"/>
          </p:cNvCxnSpPr>
          <p:nvPr/>
        </p:nvCxnSpPr>
        <p:spPr>
          <a:xfrm>
            <a:off x="4105066" y="2080698"/>
            <a:ext cx="724462" cy="464672"/>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6A039E5-7FB4-F955-B314-94FA0B59556B}"/>
              </a:ext>
            </a:extLst>
          </p:cNvPr>
          <p:cNvSpPr>
            <a:spLocks/>
          </p:cNvSpPr>
          <p:nvPr/>
        </p:nvSpPr>
        <p:spPr bwMode="gray">
          <a:xfrm>
            <a:off x="2601563" y="2267861"/>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1</a:t>
            </a:r>
          </a:p>
        </p:txBody>
      </p:sp>
      <p:sp>
        <p:nvSpPr>
          <p:cNvPr id="61" name="Oval 60">
            <a:extLst>
              <a:ext uri="{FF2B5EF4-FFF2-40B4-BE49-F238E27FC236}">
                <a16:creationId xmlns:a16="http://schemas.microsoft.com/office/drawing/2014/main" id="{C25A295A-D12A-38CF-D82D-557A6B7E8F0D}"/>
              </a:ext>
            </a:extLst>
          </p:cNvPr>
          <p:cNvSpPr>
            <a:spLocks/>
          </p:cNvSpPr>
          <p:nvPr/>
        </p:nvSpPr>
        <p:spPr bwMode="gray">
          <a:xfrm>
            <a:off x="4332819" y="2829939"/>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3</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cxnSp>
        <p:nvCxnSpPr>
          <p:cNvPr id="62" name="Straight Arrow Connector 61">
            <a:extLst>
              <a:ext uri="{FF2B5EF4-FFF2-40B4-BE49-F238E27FC236}">
                <a16:creationId xmlns:a16="http://schemas.microsoft.com/office/drawing/2014/main" id="{19B48A2C-2C91-EEC9-6376-B51A7BE0B453}"/>
              </a:ext>
            </a:extLst>
          </p:cNvPr>
          <p:cNvCxnSpPr>
            <a:cxnSpLocks/>
            <a:stCxn id="75" idx="2"/>
            <a:endCxn id="76" idx="0"/>
          </p:cNvCxnSpPr>
          <p:nvPr/>
        </p:nvCxnSpPr>
        <p:spPr>
          <a:xfrm flipH="1">
            <a:off x="9236817" y="3341523"/>
            <a:ext cx="2857" cy="244398"/>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3C2320FF-571B-AC1E-44E9-6856218986EB}"/>
              </a:ext>
            </a:extLst>
          </p:cNvPr>
          <p:cNvGrpSpPr/>
          <p:nvPr/>
        </p:nvGrpSpPr>
        <p:grpSpPr>
          <a:xfrm>
            <a:off x="8307066" y="1474750"/>
            <a:ext cx="1778474" cy="2903675"/>
            <a:chOff x="8808042" y="1796760"/>
            <a:chExt cx="1778474" cy="2903675"/>
          </a:xfrm>
        </p:grpSpPr>
        <p:grpSp>
          <p:nvGrpSpPr>
            <p:cNvPr id="64" name="Group 63">
              <a:extLst>
                <a:ext uri="{FF2B5EF4-FFF2-40B4-BE49-F238E27FC236}">
                  <a16:creationId xmlns:a16="http://schemas.microsoft.com/office/drawing/2014/main" id="{8F926DAB-6068-7FCB-77E6-262197AA5C06}"/>
                </a:ext>
              </a:extLst>
            </p:cNvPr>
            <p:cNvGrpSpPr/>
            <p:nvPr/>
          </p:nvGrpSpPr>
          <p:grpSpPr>
            <a:xfrm>
              <a:off x="8808042" y="1796760"/>
              <a:ext cx="1778474" cy="2903675"/>
              <a:chOff x="765420" y="4251274"/>
              <a:chExt cx="1778474" cy="2903675"/>
            </a:xfrm>
          </p:grpSpPr>
          <p:grpSp>
            <p:nvGrpSpPr>
              <p:cNvPr id="66" name="Group 65">
                <a:extLst>
                  <a:ext uri="{FF2B5EF4-FFF2-40B4-BE49-F238E27FC236}">
                    <a16:creationId xmlns:a16="http://schemas.microsoft.com/office/drawing/2014/main" id="{0718BE20-4080-4E59-C4DF-FF15DC0B8569}"/>
                  </a:ext>
                </a:extLst>
              </p:cNvPr>
              <p:cNvGrpSpPr/>
              <p:nvPr/>
            </p:nvGrpSpPr>
            <p:grpSpPr>
              <a:xfrm>
                <a:off x="765420" y="4251274"/>
                <a:ext cx="1778474" cy="2903675"/>
                <a:chOff x="3281361" y="2084341"/>
                <a:chExt cx="1778474" cy="2903675"/>
              </a:xfrm>
            </p:grpSpPr>
            <p:sp>
              <p:nvSpPr>
                <p:cNvPr id="71" name="Rounded Rectangle 70">
                  <a:extLst>
                    <a:ext uri="{FF2B5EF4-FFF2-40B4-BE49-F238E27FC236}">
                      <a16:creationId xmlns:a16="http://schemas.microsoft.com/office/drawing/2014/main" id="{A0C2CF5B-C1D9-83AF-2BDE-0C0BCCC035EF}"/>
                    </a:ext>
                  </a:extLst>
                </p:cNvPr>
                <p:cNvSpPr/>
                <p:nvPr/>
              </p:nvSpPr>
              <p:spPr>
                <a:xfrm rot="5400000">
                  <a:off x="2718760" y="2646942"/>
                  <a:ext cx="2903675" cy="1778474"/>
                </a:xfrm>
                <a:prstGeom prst="roundRect">
                  <a:avLst>
                    <a:gd name="adj" fmla="val 7872"/>
                  </a:avLst>
                </a:prstGeom>
                <a:solidFill>
                  <a:srgbClr val="EBF9FF"/>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2" name="Graphic 71">
                  <a:extLst>
                    <a:ext uri="{FF2B5EF4-FFF2-40B4-BE49-F238E27FC236}">
                      <a16:creationId xmlns:a16="http://schemas.microsoft.com/office/drawing/2014/main" id="{8F8FB2DD-CCBA-517A-7AAF-A5E804CCE04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43664" y="2167789"/>
                  <a:ext cx="417600" cy="417600"/>
                </a:xfrm>
                <a:prstGeom prst="rect">
                  <a:avLst/>
                </a:prstGeom>
              </p:spPr>
            </p:pic>
            <p:sp>
              <p:nvSpPr>
                <p:cNvPr id="73" name="Rounded Rectangle 72">
                  <a:extLst>
                    <a:ext uri="{FF2B5EF4-FFF2-40B4-BE49-F238E27FC236}">
                      <a16:creationId xmlns:a16="http://schemas.microsoft.com/office/drawing/2014/main" id="{DD6AC76F-9215-8FD6-70C2-B43637E0FBF7}"/>
                    </a:ext>
                  </a:extLst>
                </p:cNvPr>
                <p:cNvSpPr/>
                <p:nvPr/>
              </p:nvSpPr>
              <p:spPr>
                <a:xfrm flipH="1">
                  <a:off x="3398637" y="2671474"/>
                  <a:ext cx="1549807" cy="2222639"/>
                </a:xfrm>
                <a:prstGeom prst="roundRect">
                  <a:avLst>
                    <a:gd name="adj" fmla="val 7872"/>
                  </a:avLst>
                </a:prstGeom>
                <a:solidFill>
                  <a:schemeClr val="bg1"/>
                </a:solidFill>
                <a:ln w="19050">
                  <a:solidFill>
                    <a:srgbClr val="0070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4" name="Graphic 73">
                  <a:extLst>
                    <a:ext uri="{FF2B5EF4-FFF2-40B4-BE49-F238E27FC236}">
                      <a16:creationId xmlns:a16="http://schemas.microsoft.com/office/drawing/2014/main" id="{9B48A7D1-C1CA-8174-6B8C-C2625A1D077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3752" y="2799100"/>
                  <a:ext cx="417600" cy="417600"/>
                </a:xfrm>
                <a:prstGeom prst="rect">
                  <a:avLst/>
                </a:prstGeom>
              </p:spPr>
            </p:pic>
            <p:sp>
              <p:nvSpPr>
                <p:cNvPr id="75" name="Rounded Rectangle 74">
                  <a:extLst>
                    <a:ext uri="{FF2B5EF4-FFF2-40B4-BE49-F238E27FC236}">
                      <a16:creationId xmlns:a16="http://schemas.microsoft.com/office/drawing/2014/main" id="{1E18DAA9-5BA6-2C69-751F-9CEA0A6F3871}"/>
                    </a:ext>
                  </a:extLst>
                </p:cNvPr>
                <p:cNvSpPr/>
                <p:nvPr/>
              </p:nvSpPr>
              <p:spPr>
                <a:xfrm>
                  <a:off x="3576711" y="3339114"/>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ounded Rectangle 75">
                  <a:extLst>
                    <a:ext uri="{FF2B5EF4-FFF2-40B4-BE49-F238E27FC236}">
                      <a16:creationId xmlns:a16="http://schemas.microsoft.com/office/drawing/2014/main" id="{A77D654B-60EF-2DBB-6460-BFB670798DC6}"/>
                    </a:ext>
                  </a:extLst>
                </p:cNvPr>
                <p:cNvSpPr/>
                <p:nvPr/>
              </p:nvSpPr>
              <p:spPr>
                <a:xfrm>
                  <a:off x="3573854" y="4195512"/>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7" name="Text 26">
                <a:extLst>
                  <a:ext uri="{FF2B5EF4-FFF2-40B4-BE49-F238E27FC236}">
                    <a16:creationId xmlns:a16="http://schemas.microsoft.com/office/drawing/2014/main" id="{939C9D4B-81A8-E22F-BD43-8C5879763547}"/>
                  </a:ext>
                </a:extLst>
              </p:cNvPr>
              <p:cNvSpPr/>
              <p:nvPr/>
            </p:nvSpPr>
            <p:spPr>
              <a:xfrm>
                <a:off x="1275968" y="4477536"/>
                <a:ext cx="1003842" cy="23929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a:t>
                </a:r>
                <a:r>
                  <a:rPr lang="en-US" sz="900" dirty="0">
                    <a:solidFill>
                      <a:srgbClr val="1D2D3E"/>
                    </a:solidFill>
                    <a:latin typeface="72 Bold" pitchFamily="34" charset="0"/>
                    <a:cs typeface="72 Bold" pitchFamily="34" charset="-120"/>
                  </a:rPr>
                  <a:t>Launchpad</a:t>
                </a:r>
                <a:endParaRPr lang="en-US" sz="900" dirty="0">
                  <a:solidFill>
                    <a:srgbClr val="1D2D3E"/>
                  </a:solidFill>
                </a:endParaRPr>
              </a:p>
            </p:txBody>
          </p:sp>
          <p:sp>
            <p:nvSpPr>
              <p:cNvPr id="68" name="Text 26">
                <a:extLst>
                  <a:ext uri="{FF2B5EF4-FFF2-40B4-BE49-F238E27FC236}">
                    <a16:creationId xmlns:a16="http://schemas.microsoft.com/office/drawing/2014/main" id="{D5BDF9BB-29B0-4EA1-E0F2-40DAE2BA1DDD}"/>
                  </a:ext>
                </a:extLst>
              </p:cNvPr>
              <p:cNvSpPr/>
              <p:nvPr/>
            </p:nvSpPr>
            <p:spPr>
              <a:xfrm>
                <a:off x="1449490" y="5088197"/>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Core</a:t>
                </a:r>
                <a:endParaRPr lang="en-US" sz="900" dirty="0">
                  <a:solidFill>
                    <a:srgbClr val="1D2D3E"/>
                  </a:solidFill>
                </a:endParaRPr>
              </a:p>
            </p:txBody>
          </p:sp>
          <p:sp>
            <p:nvSpPr>
              <p:cNvPr id="69" name="Text 26">
                <a:extLst>
                  <a:ext uri="{FF2B5EF4-FFF2-40B4-BE49-F238E27FC236}">
                    <a16:creationId xmlns:a16="http://schemas.microsoft.com/office/drawing/2014/main" id="{85423FFE-5BB7-1224-48E6-31A4F52EAD16}"/>
                  </a:ext>
                </a:extLst>
              </p:cNvPr>
              <p:cNvSpPr/>
              <p:nvPr/>
            </p:nvSpPr>
            <p:spPr>
              <a:xfrm>
                <a:off x="1266748" y="5767224"/>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API</a:t>
                </a:r>
                <a:endParaRPr lang="en-US" sz="900" dirty="0">
                  <a:solidFill>
                    <a:srgbClr val="1D2D3E"/>
                  </a:solidFill>
                </a:endParaRPr>
              </a:p>
            </p:txBody>
          </p:sp>
          <p:sp>
            <p:nvSpPr>
              <p:cNvPr id="70" name="Text 26">
                <a:extLst>
                  <a:ext uri="{FF2B5EF4-FFF2-40B4-BE49-F238E27FC236}">
                    <a16:creationId xmlns:a16="http://schemas.microsoft.com/office/drawing/2014/main" id="{0CC93B2F-06CF-EF04-DE76-AA36A22427D9}"/>
                  </a:ext>
                </a:extLst>
              </p:cNvPr>
              <p:cNvSpPr/>
              <p:nvPr/>
            </p:nvSpPr>
            <p:spPr>
              <a:xfrm>
                <a:off x="1266748" y="6594237"/>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Models</a:t>
                </a:r>
                <a:endParaRPr lang="en-US" sz="900" dirty="0">
                  <a:solidFill>
                    <a:srgbClr val="1D2D3E"/>
                  </a:solidFill>
                </a:endParaRPr>
              </a:p>
            </p:txBody>
          </p:sp>
        </p:grpSp>
        <p:sp>
          <p:nvSpPr>
            <p:cNvPr id="65" name="Text 29">
              <a:extLst>
                <a:ext uri="{FF2B5EF4-FFF2-40B4-BE49-F238E27FC236}">
                  <a16:creationId xmlns:a16="http://schemas.microsoft.com/office/drawing/2014/main" id="{BA7EA3F5-C044-8879-8BB8-7F088DCABEC9}"/>
                </a:ext>
              </a:extLst>
            </p:cNvPr>
            <p:cNvSpPr/>
            <p:nvPr/>
          </p:nvSpPr>
          <p:spPr>
            <a:xfrm>
              <a:off x="9815131" y="3711059"/>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grpSp>
      <p:sp>
        <p:nvSpPr>
          <p:cNvPr id="77" name="Oval 76">
            <a:extLst>
              <a:ext uri="{FF2B5EF4-FFF2-40B4-BE49-F238E27FC236}">
                <a16:creationId xmlns:a16="http://schemas.microsoft.com/office/drawing/2014/main" id="{93456C1A-30B9-7CC3-1BCE-243646054BB9}"/>
              </a:ext>
            </a:extLst>
          </p:cNvPr>
          <p:cNvSpPr>
            <a:spLocks/>
          </p:cNvSpPr>
          <p:nvPr/>
        </p:nvSpPr>
        <p:spPr bwMode="gray">
          <a:xfrm>
            <a:off x="6892601" y="1834004"/>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4</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8" name="Oval 77">
            <a:extLst>
              <a:ext uri="{FF2B5EF4-FFF2-40B4-BE49-F238E27FC236}">
                <a16:creationId xmlns:a16="http://schemas.microsoft.com/office/drawing/2014/main" id="{AC789BBC-8126-CE64-2B99-567FDFC4E501}"/>
              </a:ext>
            </a:extLst>
          </p:cNvPr>
          <p:cNvSpPr>
            <a:spLocks/>
          </p:cNvSpPr>
          <p:nvPr/>
        </p:nvSpPr>
        <p:spPr bwMode="gray">
          <a:xfrm>
            <a:off x="6252156" y="3232238"/>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5</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cxnSp>
        <p:nvCxnSpPr>
          <p:cNvPr id="79" name="Elbow Connector 78">
            <a:extLst>
              <a:ext uri="{FF2B5EF4-FFF2-40B4-BE49-F238E27FC236}">
                <a16:creationId xmlns:a16="http://schemas.microsoft.com/office/drawing/2014/main" id="{FC06C98F-261C-69CB-335E-38C2B222E1A6}"/>
              </a:ext>
            </a:extLst>
          </p:cNvPr>
          <p:cNvCxnSpPr>
            <a:cxnSpLocks/>
          </p:cNvCxnSpPr>
          <p:nvPr/>
        </p:nvCxnSpPr>
        <p:spPr>
          <a:xfrm>
            <a:off x="6411528" y="2339722"/>
            <a:ext cx="2251400" cy="492251"/>
          </a:xfrm>
          <a:prstGeom prst="bentConnector3">
            <a:avLst>
              <a:gd name="adj1" fmla="val 79457"/>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38DDADD5-B454-E958-C62A-C8C52A4EEE4D}"/>
              </a:ext>
            </a:extLst>
          </p:cNvPr>
          <p:cNvCxnSpPr>
            <a:cxnSpLocks/>
            <a:endCxn id="8" idx="0"/>
          </p:cNvCxnSpPr>
          <p:nvPr/>
        </p:nvCxnSpPr>
        <p:spPr>
          <a:xfrm rot="16200000" flipH="1">
            <a:off x="6048407" y="3065024"/>
            <a:ext cx="1422379" cy="1085707"/>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CD5B4B0-D62B-F3F8-BEC3-88A4F62EEA8B}"/>
              </a:ext>
            </a:extLst>
          </p:cNvPr>
          <p:cNvCxnSpPr>
            <a:cxnSpLocks/>
            <a:stCxn id="75" idx="2"/>
            <a:endCxn id="76" idx="0"/>
          </p:cNvCxnSpPr>
          <p:nvPr/>
        </p:nvCxnSpPr>
        <p:spPr>
          <a:xfrm flipH="1">
            <a:off x="9236817" y="3341523"/>
            <a:ext cx="2857" cy="244398"/>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7ACF145-2C92-19E0-72E2-8D805027127E}"/>
              </a:ext>
            </a:extLst>
          </p:cNvPr>
          <p:cNvSpPr>
            <a:spLocks/>
          </p:cNvSpPr>
          <p:nvPr/>
        </p:nvSpPr>
        <p:spPr bwMode="gray">
          <a:xfrm>
            <a:off x="3464751" y="3817713"/>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6</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3" name="Oval 82">
            <a:extLst>
              <a:ext uri="{FF2B5EF4-FFF2-40B4-BE49-F238E27FC236}">
                <a16:creationId xmlns:a16="http://schemas.microsoft.com/office/drawing/2014/main" id="{CC120089-BC5F-3F74-A779-B2F61EBD4920}"/>
              </a:ext>
            </a:extLst>
          </p:cNvPr>
          <p:cNvSpPr>
            <a:spLocks/>
          </p:cNvSpPr>
          <p:nvPr/>
        </p:nvSpPr>
        <p:spPr bwMode="gray">
          <a:xfrm>
            <a:off x="4880603" y="2938200"/>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7</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4" name="Rounded Rectangle 83">
            <a:extLst>
              <a:ext uri="{FF2B5EF4-FFF2-40B4-BE49-F238E27FC236}">
                <a16:creationId xmlns:a16="http://schemas.microsoft.com/office/drawing/2014/main" id="{C28AF8CE-83E9-5CA2-94A2-DC776B3E342A}"/>
              </a:ext>
            </a:extLst>
          </p:cNvPr>
          <p:cNvSpPr/>
          <p:nvPr/>
        </p:nvSpPr>
        <p:spPr>
          <a:xfrm>
            <a:off x="6740731" y="2206737"/>
            <a:ext cx="64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 Embeddings (JSON)</a:t>
            </a:r>
            <a:endParaRPr lang="en-DE" sz="1200" dirty="0"/>
          </a:p>
        </p:txBody>
      </p:sp>
      <p:sp>
        <p:nvSpPr>
          <p:cNvPr id="85" name="Oval 84">
            <a:extLst>
              <a:ext uri="{FF2B5EF4-FFF2-40B4-BE49-F238E27FC236}">
                <a16:creationId xmlns:a16="http://schemas.microsoft.com/office/drawing/2014/main" id="{B2208BEE-41BD-C466-41E8-AA51C386A8AC}"/>
              </a:ext>
            </a:extLst>
          </p:cNvPr>
          <p:cNvSpPr>
            <a:spLocks/>
          </p:cNvSpPr>
          <p:nvPr/>
        </p:nvSpPr>
        <p:spPr bwMode="gray">
          <a:xfrm>
            <a:off x="7425276" y="3298467"/>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10</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cxnSp>
        <p:nvCxnSpPr>
          <p:cNvPr id="86" name="Elbow Connector 85">
            <a:extLst>
              <a:ext uri="{FF2B5EF4-FFF2-40B4-BE49-F238E27FC236}">
                <a16:creationId xmlns:a16="http://schemas.microsoft.com/office/drawing/2014/main" id="{58B28D5A-AEBF-AA79-FE61-FAC89C578CA8}"/>
              </a:ext>
            </a:extLst>
          </p:cNvPr>
          <p:cNvCxnSpPr>
            <a:cxnSpLocks/>
            <a:endCxn id="8" idx="1"/>
          </p:cNvCxnSpPr>
          <p:nvPr/>
        </p:nvCxnSpPr>
        <p:spPr>
          <a:xfrm rot="16200000" flipH="1">
            <a:off x="5655008" y="3190911"/>
            <a:ext cx="1682021" cy="1093578"/>
          </a:xfrm>
          <a:prstGeom prst="bentConnector2">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96DE922F-065C-2D34-F9D3-85C4E2A01348}"/>
              </a:ext>
            </a:extLst>
          </p:cNvPr>
          <p:cNvSpPr>
            <a:spLocks/>
          </p:cNvSpPr>
          <p:nvPr/>
        </p:nvSpPr>
        <p:spPr bwMode="gray">
          <a:xfrm>
            <a:off x="5991747" y="4180121"/>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9</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cxnSp>
        <p:nvCxnSpPr>
          <p:cNvPr id="88" name="Elbow Connector 87">
            <a:extLst>
              <a:ext uri="{FF2B5EF4-FFF2-40B4-BE49-F238E27FC236}">
                <a16:creationId xmlns:a16="http://schemas.microsoft.com/office/drawing/2014/main" id="{B52BBECD-861D-0958-C6EF-690D845E055E}"/>
              </a:ext>
            </a:extLst>
          </p:cNvPr>
          <p:cNvCxnSpPr>
            <a:cxnSpLocks/>
          </p:cNvCxnSpPr>
          <p:nvPr/>
        </p:nvCxnSpPr>
        <p:spPr>
          <a:xfrm>
            <a:off x="6433028" y="2784543"/>
            <a:ext cx="2214434" cy="468347"/>
          </a:xfrm>
          <a:prstGeom prst="bentConnector3">
            <a:avLst>
              <a:gd name="adj1" fmla="val 9615"/>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C0C518ED-C1DC-BD64-9E65-688C48DD1697}"/>
              </a:ext>
            </a:extLst>
          </p:cNvPr>
          <p:cNvSpPr>
            <a:spLocks/>
          </p:cNvSpPr>
          <p:nvPr/>
        </p:nvSpPr>
        <p:spPr bwMode="gray">
          <a:xfrm>
            <a:off x="7562510" y="2654324"/>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8</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90" name="Rounded Rectangle 89">
            <a:extLst>
              <a:ext uri="{FF2B5EF4-FFF2-40B4-BE49-F238E27FC236}">
                <a16:creationId xmlns:a16="http://schemas.microsoft.com/office/drawing/2014/main" id="{6BDA44BD-0A93-EB88-3F71-D9E5036E7EEC}"/>
              </a:ext>
            </a:extLst>
          </p:cNvPr>
          <p:cNvSpPr/>
          <p:nvPr/>
        </p:nvSpPr>
        <p:spPr>
          <a:xfrm>
            <a:off x="6858967" y="3145868"/>
            <a:ext cx="627324"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AI Adapter (Summarize)</a:t>
            </a:r>
            <a:endParaRPr lang="en-DE" sz="700" b="1" dirty="0">
              <a:solidFill>
                <a:schemeClr val="tx1"/>
              </a:solidFill>
              <a:latin typeface="72" panose="020B0503030000000003" pitchFamily="34" charset="0"/>
              <a:cs typeface="72" panose="020B0503030000000003" pitchFamily="34" charset="0"/>
            </a:endParaRPr>
          </a:p>
        </p:txBody>
      </p:sp>
      <p:grpSp>
        <p:nvGrpSpPr>
          <p:cNvPr id="125" name="Group 124">
            <a:extLst>
              <a:ext uri="{FF2B5EF4-FFF2-40B4-BE49-F238E27FC236}">
                <a16:creationId xmlns:a16="http://schemas.microsoft.com/office/drawing/2014/main" id="{80E11527-7921-B4E2-245E-D9826AF56F96}"/>
              </a:ext>
            </a:extLst>
          </p:cNvPr>
          <p:cNvGrpSpPr/>
          <p:nvPr/>
        </p:nvGrpSpPr>
        <p:grpSpPr>
          <a:xfrm>
            <a:off x="6165917" y="5480329"/>
            <a:ext cx="1276687" cy="969789"/>
            <a:chOff x="6165917" y="5480329"/>
            <a:chExt cx="1276687" cy="969789"/>
          </a:xfrm>
        </p:grpSpPr>
        <p:sp>
          <p:nvSpPr>
            <p:cNvPr id="91" name="Rounded Rectangle 90">
              <a:extLst>
                <a:ext uri="{FF2B5EF4-FFF2-40B4-BE49-F238E27FC236}">
                  <a16:creationId xmlns:a16="http://schemas.microsoft.com/office/drawing/2014/main" id="{11329A88-617E-5DBA-924C-F2E2BE93D04C}"/>
                </a:ext>
              </a:extLst>
            </p:cNvPr>
            <p:cNvSpPr/>
            <p:nvPr/>
          </p:nvSpPr>
          <p:spPr>
            <a:xfrm>
              <a:off x="6168087" y="5480329"/>
              <a:ext cx="1274517" cy="969789"/>
            </a:xfrm>
            <a:prstGeom prst="roundRect">
              <a:avLst>
                <a:gd name="adj" fmla="val 6525"/>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pic>
          <p:nvPicPr>
            <p:cNvPr id="92" name="Graphic 91">
              <a:extLst>
                <a:ext uri="{FF2B5EF4-FFF2-40B4-BE49-F238E27FC236}">
                  <a16:creationId xmlns:a16="http://schemas.microsoft.com/office/drawing/2014/main" id="{F0D1CAE5-9036-03C7-317A-61ADDE7FE0D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604648" y="5633659"/>
              <a:ext cx="417600" cy="417600"/>
            </a:xfrm>
            <a:prstGeom prst="rect">
              <a:avLst/>
            </a:prstGeom>
          </p:spPr>
        </p:pic>
        <p:sp>
          <p:nvSpPr>
            <p:cNvPr id="93" name="Text 26">
              <a:extLst>
                <a:ext uri="{FF2B5EF4-FFF2-40B4-BE49-F238E27FC236}">
                  <a16:creationId xmlns:a16="http://schemas.microsoft.com/office/drawing/2014/main" id="{A9D96327-4BB2-C1C4-CF75-802DFA098B92}"/>
                </a:ext>
              </a:extLst>
            </p:cNvPr>
            <p:cNvSpPr/>
            <p:nvPr/>
          </p:nvSpPr>
          <p:spPr>
            <a:xfrm>
              <a:off x="6165917" y="6110278"/>
              <a:ext cx="1274516"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Cloud Identity Service</a:t>
              </a:r>
              <a:endParaRPr lang="en-US" sz="900" dirty="0">
                <a:solidFill>
                  <a:srgbClr val="1D2D3E"/>
                </a:solidFill>
              </a:endParaRPr>
            </a:p>
          </p:txBody>
        </p:sp>
      </p:grpSp>
      <p:cxnSp>
        <p:nvCxnSpPr>
          <p:cNvPr id="95" name="Straight Arrow Connector 94">
            <a:extLst>
              <a:ext uri="{FF2B5EF4-FFF2-40B4-BE49-F238E27FC236}">
                <a16:creationId xmlns:a16="http://schemas.microsoft.com/office/drawing/2014/main" id="{394695CF-91B4-6C4E-B6BA-DC1D4C866E73}"/>
              </a:ext>
            </a:extLst>
          </p:cNvPr>
          <p:cNvCxnSpPr>
            <a:cxnSpLocks/>
            <a:stCxn id="6" idx="2"/>
            <a:endCxn id="91" idx="0"/>
          </p:cNvCxnSpPr>
          <p:nvPr/>
        </p:nvCxnSpPr>
        <p:spPr>
          <a:xfrm flipH="1">
            <a:off x="6805346" y="5238432"/>
            <a:ext cx="705" cy="24189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6720D231-FF37-F567-67BC-3C5D366449BA}"/>
              </a:ext>
            </a:extLst>
          </p:cNvPr>
          <p:cNvCxnSpPr>
            <a:cxnSpLocks/>
            <a:stCxn id="97" idx="2"/>
            <a:endCxn id="100" idx="0"/>
          </p:cNvCxnSpPr>
          <p:nvPr/>
        </p:nvCxnSpPr>
        <p:spPr>
          <a:xfrm>
            <a:off x="11248689" y="4936371"/>
            <a:ext cx="0" cy="479514"/>
          </a:xfrm>
          <a:prstGeom prst="straightConnector1">
            <a:avLst/>
          </a:prstGeom>
          <a:ln w="19050">
            <a:solidFill>
              <a:srgbClr val="354A5F"/>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663E842-D52E-E95C-1B0A-942C60E4BB5D}"/>
              </a:ext>
            </a:extLst>
          </p:cNvPr>
          <p:cNvGrpSpPr/>
          <p:nvPr/>
        </p:nvGrpSpPr>
        <p:grpSpPr>
          <a:xfrm>
            <a:off x="10563061" y="5415885"/>
            <a:ext cx="1371257" cy="741247"/>
            <a:chOff x="10563061" y="5415885"/>
            <a:chExt cx="1371257" cy="741247"/>
          </a:xfrm>
        </p:grpSpPr>
        <p:sp>
          <p:nvSpPr>
            <p:cNvPr id="96" name="Text 26">
              <a:extLst>
                <a:ext uri="{FF2B5EF4-FFF2-40B4-BE49-F238E27FC236}">
                  <a16:creationId xmlns:a16="http://schemas.microsoft.com/office/drawing/2014/main" id="{ACD88306-6156-1684-9B9A-B5788F730B61}"/>
                </a:ext>
              </a:extLst>
            </p:cNvPr>
            <p:cNvSpPr/>
            <p:nvPr/>
          </p:nvSpPr>
          <p:spPr>
            <a:xfrm>
              <a:off x="10563061" y="5862974"/>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1D2D3E"/>
                  </a:solidFill>
                  <a:latin typeface="72 Bold" pitchFamily="34" charset="0"/>
                  <a:ea typeface="72 Bold" pitchFamily="34" charset="-122"/>
                  <a:cs typeface="72 Bold" pitchFamily="34" charset="-120"/>
                </a:rPr>
                <a:t>Application Clients</a:t>
              </a:r>
              <a:endParaRPr lang="en-US" sz="1100" dirty="0">
                <a:solidFill>
                  <a:srgbClr val="1D2D3E"/>
                </a:solidFill>
              </a:endParaRPr>
            </a:p>
          </p:txBody>
        </p:sp>
        <p:sp>
          <p:nvSpPr>
            <p:cNvPr id="99" name="Text 32">
              <a:extLst>
                <a:ext uri="{FF2B5EF4-FFF2-40B4-BE49-F238E27FC236}">
                  <a16:creationId xmlns:a16="http://schemas.microsoft.com/office/drawing/2014/main" id="{D62254A8-1923-0AD8-FBCE-0CC2D19DCC80}"/>
                </a:ext>
              </a:extLst>
            </p:cNvPr>
            <p:cNvSpPr/>
            <p:nvPr/>
          </p:nvSpPr>
          <p:spPr>
            <a:xfrm>
              <a:off x="10821047" y="6017432"/>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100" name="Graphic 99">
              <a:extLst>
                <a:ext uri="{FF2B5EF4-FFF2-40B4-BE49-F238E27FC236}">
                  <a16:creationId xmlns:a16="http://schemas.microsoft.com/office/drawing/2014/main" id="{4F91E961-C6BA-4912-194D-83B43D12736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039889" y="5415885"/>
              <a:ext cx="417600" cy="417600"/>
            </a:xfrm>
            <a:prstGeom prst="rect">
              <a:avLst/>
            </a:prstGeom>
          </p:spPr>
        </p:pic>
      </p:grpSp>
      <p:grpSp>
        <p:nvGrpSpPr>
          <p:cNvPr id="126" name="Group 125">
            <a:extLst>
              <a:ext uri="{FF2B5EF4-FFF2-40B4-BE49-F238E27FC236}">
                <a16:creationId xmlns:a16="http://schemas.microsoft.com/office/drawing/2014/main" id="{6C0523F2-D262-F6DE-0077-6993BD34545E}"/>
              </a:ext>
            </a:extLst>
          </p:cNvPr>
          <p:cNvGrpSpPr/>
          <p:nvPr/>
        </p:nvGrpSpPr>
        <p:grpSpPr>
          <a:xfrm>
            <a:off x="10830816" y="4309575"/>
            <a:ext cx="835746" cy="626796"/>
            <a:chOff x="10830816" y="4309575"/>
            <a:chExt cx="835746" cy="626796"/>
          </a:xfrm>
        </p:grpSpPr>
        <p:sp>
          <p:nvSpPr>
            <p:cNvPr id="97" name="Text 26">
              <a:extLst>
                <a:ext uri="{FF2B5EF4-FFF2-40B4-BE49-F238E27FC236}">
                  <a16:creationId xmlns:a16="http://schemas.microsoft.com/office/drawing/2014/main" id="{3AE4C309-7400-ED83-4EA5-164E08ABDE78}"/>
                </a:ext>
              </a:extLst>
            </p:cNvPr>
            <p:cNvSpPr/>
            <p:nvPr/>
          </p:nvSpPr>
          <p:spPr>
            <a:xfrm>
              <a:off x="10830816" y="479491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101" name="Graphic 100">
              <a:extLst>
                <a:ext uri="{FF2B5EF4-FFF2-40B4-BE49-F238E27FC236}">
                  <a16:creationId xmlns:a16="http://schemas.microsoft.com/office/drawing/2014/main" id="{69F299D8-6CD6-F5CF-6FCA-12C9EFF050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44777" y="4309575"/>
              <a:ext cx="417600" cy="417600"/>
            </a:xfrm>
            <a:prstGeom prst="rect">
              <a:avLst/>
            </a:prstGeom>
          </p:spPr>
        </p:pic>
      </p:grpSp>
      <p:grpSp>
        <p:nvGrpSpPr>
          <p:cNvPr id="124" name="Group 123">
            <a:extLst>
              <a:ext uri="{FF2B5EF4-FFF2-40B4-BE49-F238E27FC236}">
                <a16:creationId xmlns:a16="http://schemas.microsoft.com/office/drawing/2014/main" id="{52EC9AAD-C51B-154B-F738-4EDD9152B08A}"/>
              </a:ext>
            </a:extLst>
          </p:cNvPr>
          <p:cNvGrpSpPr/>
          <p:nvPr/>
        </p:nvGrpSpPr>
        <p:grpSpPr>
          <a:xfrm>
            <a:off x="505599" y="2220792"/>
            <a:ext cx="5662489" cy="3825695"/>
            <a:chOff x="505599" y="2220792"/>
            <a:chExt cx="5662489" cy="3825695"/>
          </a:xfrm>
        </p:grpSpPr>
        <p:cxnSp>
          <p:nvCxnSpPr>
            <p:cNvPr id="94" name="Elbow Connector 93">
              <a:extLst>
                <a:ext uri="{FF2B5EF4-FFF2-40B4-BE49-F238E27FC236}">
                  <a16:creationId xmlns:a16="http://schemas.microsoft.com/office/drawing/2014/main" id="{DFDD2DC5-0D5F-2196-147D-86DF22300F50}"/>
                </a:ext>
              </a:extLst>
            </p:cNvPr>
            <p:cNvCxnSpPr>
              <a:cxnSpLocks/>
              <a:stCxn id="91" idx="1"/>
              <a:endCxn id="11" idx="1"/>
            </p:cNvCxnSpPr>
            <p:nvPr/>
          </p:nvCxnSpPr>
          <p:spPr>
            <a:xfrm rot="10800000">
              <a:off x="505599" y="2220792"/>
              <a:ext cx="5662489" cy="3744433"/>
            </a:xfrm>
            <a:prstGeom prst="bentConnector3">
              <a:avLst>
                <a:gd name="adj1" fmla="val 104037"/>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86BB31E7-2D7B-EEA8-C91D-E7801DD4F3B2}"/>
                </a:ext>
              </a:extLst>
            </p:cNvPr>
            <p:cNvSpPr/>
            <p:nvPr/>
          </p:nvSpPr>
          <p:spPr>
            <a:xfrm>
              <a:off x="2318205" y="5892059"/>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Authenticate</a:t>
              </a:r>
            </a:p>
          </p:txBody>
        </p:sp>
      </p:grpSp>
      <p:cxnSp>
        <p:nvCxnSpPr>
          <p:cNvPr id="103" name="Straight Arrow Connector 102">
            <a:extLst>
              <a:ext uri="{FF2B5EF4-FFF2-40B4-BE49-F238E27FC236}">
                <a16:creationId xmlns:a16="http://schemas.microsoft.com/office/drawing/2014/main" id="{4EAB95B9-5654-966A-6C8E-58EB7EF067D1}"/>
              </a:ext>
            </a:extLst>
          </p:cNvPr>
          <p:cNvCxnSpPr>
            <a:cxnSpLocks/>
            <a:stCxn id="96" idx="1"/>
            <a:endCxn id="91" idx="3"/>
          </p:cNvCxnSpPr>
          <p:nvPr/>
        </p:nvCxnSpPr>
        <p:spPr>
          <a:xfrm flipH="1" flipV="1">
            <a:off x="7442604" y="5965224"/>
            <a:ext cx="3120457" cy="6759"/>
          </a:xfrm>
          <a:prstGeom prst="straightConnector1">
            <a:avLst/>
          </a:prstGeom>
          <a:ln w="19050">
            <a:solidFill>
              <a:srgbClr val="188918"/>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AD864CAC-F915-B581-C6A3-4ABC0E777D6D}"/>
              </a:ext>
            </a:extLst>
          </p:cNvPr>
          <p:cNvSpPr/>
          <p:nvPr/>
        </p:nvSpPr>
        <p:spPr>
          <a:xfrm>
            <a:off x="4190637" y="1997772"/>
            <a:ext cx="472384" cy="208176"/>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SMF</a:t>
            </a:r>
            <a:endParaRPr lang="en-DE" sz="700" b="1">
              <a:solidFill>
                <a:schemeClr val="bg1"/>
              </a:solidFill>
              <a:latin typeface="72" panose="020B0503030000000003" pitchFamily="34" charset="0"/>
              <a:cs typeface="72" panose="020B0503030000000003" pitchFamily="34" charset="0"/>
            </a:endParaRPr>
          </a:p>
        </p:txBody>
      </p:sp>
      <p:sp>
        <p:nvSpPr>
          <p:cNvPr id="105" name="Text 26">
            <a:extLst>
              <a:ext uri="{FF2B5EF4-FFF2-40B4-BE49-F238E27FC236}">
                <a16:creationId xmlns:a16="http://schemas.microsoft.com/office/drawing/2014/main" id="{AE5741C4-623B-F7D9-553C-6BBEE1DC7CF7}"/>
              </a:ext>
            </a:extLst>
          </p:cNvPr>
          <p:cNvSpPr/>
          <p:nvPr/>
        </p:nvSpPr>
        <p:spPr>
          <a:xfrm>
            <a:off x="3573193" y="1440509"/>
            <a:ext cx="1394666" cy="200297"/>
          </a:xfrm>
          <a:prstGeom prst="rect">
            <a:avLst/>
          </a:prstGeom>
          <a:noFill/>
          <a:ln/>
        </p:spPr>
        <p:txBody>
          <a:bodyPr wrap="square" lIns="0" tIns="0" rIns="0" bIns="0" rtlCol="0" anchor="t"/>
          <a:lstStyle/>
          <a:p>
            <a:pPr marL="0" indent="0" algn="l">
              <a:lnSpc>
                <a:spcPts val="1100"/>
              </a:lnSpc>
              <a:buNone/>
            </a:pPr>
            <a:r>
              <a:rPr lang="en-US" sz="900" dirty="0">
                <a:solidFill>
                  <a:srgbClr val="354A5F"/>
                </a:solidFill>
                <a:latin typeface="72 Bold" pitchFamily="34" charset="0"/>
                <a:ea typeface="72 Bold" pitchFamily="34" charset="-122"/>
                <a:cs typeface="72 Bold" pitchFamily="34" charset="-120"/>
              </a:rPr>
              <a:t>Subaccount</a:t>
            </a:r>
            <a:endParaRPr lang="en-US" sz="1000" dirty="0">
              <a:solidFill>
                <a:srgbClr val="354A5F"/>
              </a:solidFill>
            </a:endParaRPr>
          </a:p>
        </p:txBody>
      </p:sp>
      <p:sp>
        <p:nvSpPr>
          <p:cNvPr id="106" name="Text 29">
            <a:extLst>
              <a:ext uri="{FF2B5EF4-FFF2-40B4-BE49-F238E27FC236}">
                <a16:creationId xmlns:a16="http://schemas.microsoft.com/office/drawing/2014/main" id="{201BD2F2-3567-9E84-35C1-3092250A376C}"/>
              </a:ext>
            </a:extLst>
          </p:cNvPr>
          <p:cNvSpPr/>
          <p:nvPr/>
        </p:nvSpPr>
        <p:spPr>
          <a:xfrm>
            <a:off x="3582620" y="1623427"/>
            <a:ext cx="1291058" cy="185409"/>
          </a:xfrm>
          <a:prstGeom prst="rect">
            <a:avLst/>
          </a:prstGeom>
          <a:noFill/>
          <a:ln/>
        </p:spPr>
        <p:txBody>
          <a:bodyPr wrap="square" lIns="0" tIns="0" rIns="0" bIns="0" rtlCol="0" anchor="t"/>
          <a:lstStyle/>
          <a:p>
            <a:pPr marL="0" indent="0" algn="l">
              <a:buNone/>
            </a:pPr>
            <a:r>
              <a:rPr lang="en-US" sz="800" dirty="0">
                <a:solidFill>
                  <a:srgbClr val="1D2D3E"/>
                </a:solidFill>
                <a:latin typeface="72" panose="020B0503030000000003" pitchFamily="34" charset="0"/>
                <a:ea typeface="72 Semibold" pitchFamily="34" charset="-122"/>
                <a:cs typeface="72" panose="020B0503030000000003" pitchFamily="34" charset="0"/>
              </a:rPr>
              <a:t>Multi-Cloud</a:t>
            </a:r>
            <a:endParaRPr lang="en-US" sz="800" dirty="0">
              <a:solidFill>
                <a:srgbClr val="1D2D3E"/>
              </a:solidFill>
              <a:latin typeface="72" panose="020B0503030000000003" pitchFamily="34" charset="0"/>
              <a:cs typeface="72" panose="020B0503030000000003" pitchFamily="34" charset="0"/>
            </a:endParaRPr>
          </a:p>
        </p:txBody>
      </p:sp>
      <p:sp>
        <p:nvSpPr>
          <p:cNvPr id="107" name="Rounded Rectangle 106">
            <a:extLst>
              <a:ext uri="{FF2B5EF4-FFF2-40B4-BE49-F238E27FC236}">
                <a16:creationId xmlns:a16="http://schemas.microsoft.com/office/drawing/2014/main" id="{1DAF0A80-9386-1603-7306-9D36928B07E1}"/>
              </a:ext>
            </a:extLst>
          </p:cNvPr>
          <p:cNvSpPr/>
          <p:nvPr/>
        </p:nvSpPr>
        <p:spPr>
          <a:xfrm>
            <a:off x="6644128" y="3507998"/>
            <a:ext cx="46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JDBC</a:t>
            </a:r>
          </a:p>
          <a:p>
            <a:pPr algn="ctr"/>
            <a:r>
              <a:rPr lang="en-US" sz="700" b="1" dirty="0">
                <a:solidFill>
                  <a:schemeClr val="bg1"/>
                </a:solidFill>
                <a:latin typeface="72" panose="020B0503030000000003" pitchFamily="34" charset="0"/>
                <a:cs typeface="72" panose="020B0503030000000003" pitchFamily="34" charset="0"/>
              </a:rPr>
              <a:t>INSERT</a:t>
            </a:r>
            <a:endParaRPr lang="en-DE" sz="700" b="1">
              <a:solidFill>
                <a:schemeClr val="bg1"/>
              </a:solidFill>
              <a:latin typeface="72" panose="020B0503030000000003" pitchFamily="34" charset="0"/>
              <a:cs typeface="72" panose="020B0503030000000003" pitchFamily="34" charset="0"/>
            </a:endParaRPr>
          </a:p>
        </p:txBody>
      </p:sp>
      <p:sp>
        <p:nvSpPr>
          <p:cNvPr id="108" name="Rounded Rectangle 107">
            <a:extLst>
              <a:ext uri="{FF2B5EF4-FFF2-40B4-BE49-F238E27FC236}">
                <a16:creationId xmlns:a16="http://schemas.microsoft.com/office/drawing/2014/main" id="{8F92D4D2-2D49-F23E-7825-BC1B0D8AC488}"/>
              </a:ext>
            </a:extLst>
          </p:cNvPr>
          <p:cNvSpPr/>
          <p:nvPr/>
        </p:nvSpPr>
        <p:spPr>
          <a:xfrm>
            <a:off x="6263181" y="4476939"/>
            <a:ext cx="46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JDBC</a:t>
            </a:r>
          </a:p>
          <a:p>
            <a:pPr algn="ctr"/>
            <a:r>
              <a:rPr lang="en-US" sz="700" b="1" dirty="0">
                <a:solidFill>
                  <a:schemeClr val="tx1"/>
                </a:solidFill>
                <a:latin typeface="72" panose="020B0503030000000003" pitchFamily="34" charset="0"/>
                <a:cs typeface="72" panose="020B0503030000000003" pitchFamily="34" charset="0"/>
              </a:rPr>
              <a:t>SELECT</a:t>
            </a:r>
            <a:endParaRPr lang="en-DE" sz="700" b="1" dirty="0">
              <a:solidFill>
                <a:schemeClr val="tx1"/>
              </a:solidFill>
              <a:latin typeface="72" panose="020B0503030000000003" pitchFamily="34" charset="0"/>
              <a:cs typeface="72" panose="020B0503030000000003" pitchFamily="34" charset="0"/>
            </a:endParaRPr>
          </a:p>
        </p:txBody>
      </p:sp>
      <p:cxnSp>
        <p:nvCxnSpPr>
          <p:cNvPr id="109" name="Elbow Connector 108">
            <a:extLst>
              <a:ext uri="{FF2B5EF4-FFF2-40B4-BE49-F238E27FC236}">
                <a16:creationId xmlns:a16="http://schemas.microsoft.com/office/drawing/2014/main" id="{16D00E37-C52F-907F-8931-BCD333078AE5}"/>
              </a:ext>
            </a:extLst>
          </p:cNvPr>
          <p:cNvCxnSpPr>
            <a:cxnSpLocks/>
            <a:endCxn id="75" idx="1"/>
          </p:cNvCxnSpPr>
          <p:nvPr/>
        </p:nvCxnSpPr>
        <p:spPr>
          <a:xfrm>
            <a:off x="6404667" y="2555930"/>
            <a:ext cx="2197749" cy="479593"/>
          </a:xfrm>
          <a:prstGeom prst="bentConnector3">
            <a:avLst>
              <a:gd name="adj1" fmla="val 50000"/>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19A360DD-838F-49C9-3C0B-2BD25CC0B13C}"/>
              </a:ext>
            </a:extLst>
          </p:cNvPr>
          <p:cNvSpPr/>
          <p:nvPr/>
        </p:nvSpPr>
        <p:spPr>
          <a:xfrm>
            <a:off x="6813448" y="2462275"/>
            <a:ext cx="64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Embeddings (Prompt)</a:t>
            </a:r>
            <a:endParaRPr lang="en-DE" sz="700" b="1" dirty="0">
              <a:solidFill>
                <a:schemeClr val="tx1"/>
              </a:solidFill>
              <a:latin typeface="72" panose="020B0503030000000003" pitchFamily="34" charset="0"/>
              <a:cs typeface="72" panose="020B0503030000000003" pitchFamily="34" charset="0"/>
            </a:endParaRPr>
          </a:p>
        </p:txBody>
      </p:sp>
      <p:cxnSp>
        <p:nvCxnSpPr>
          <p:cNvPr id="111" name="Straight Arrow Connector 110">
            <a:extLst>
              <a:ext uri="{FF2B5EF4-FFF2-40B4-BE49-F238E27FC236}">
                <a16:creationId xmlns:a16="http://schemas.microsoft.com/office/drawing/2014/main" id="{FD1859DE-F74C-AB47-1948-CCD33522148A}"/>
              </a:ext>
            </a:extLst>
          </p:cNvPr>
          <p:cNvCxnSpPr>
            <a:cxnSpLocks/>
            <a:stCxn id="48" idx="0"/>
          </p:cNvCxnSpPr>
          <p:nvPr/>
        </p:nvCxnSpPr>
        <p:spPr>
          <a:xfrm flipV="1">
            <a:off x="5327613" y="2876995"/>
            <a:ext cx="18487" cy="893127"/>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755C9A37-75EA-EE61-3046-754754C3A759}"/>
              </a:ext>
            </a:extLst>
          </p:cNvPr>
          <p:cNvSpPr/>
          <p:nvPr/>
        </p:nvSpPr>
        <p:spPr>
          <a:xfrm rot="16200000">
            <a:off x="5102151" y="3288080"/>
            <a:ext cx="468000" cy="198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HTTPS</a:t>
            </a:r>
            <a:endParaRPr lang="en-DE" sz="700" b="1" dirty="0">
              <a:solidFill>
                <a:schemeClr val="tx1"/>
              </a:solidFill>
              <a:latin typeface="72" panose="020B0503030000000003" pitchFamily="34" charset="0"/>
              <a:cs typeface="72" panose="020B0503030000000003" pitchFamily="34" charset="0"/>
            </a:endParaRPr>
          </a:p>
        </p:txBody>
      </p:sp>
      <p:grpSp>
        <p:nvGrpSpPr>
          <p:cNvPr id="113" name="Group 112">
            <a:extLst>
              <a:ext uri="{FF2B5EF4-FFF2-40B4-BE49-F238E27FC236}">
                <a16:creationId xmlns:a16="http://schemas.microsoft.com/office/drawing/2014/main" id="{74DD58FE-C0C1-3E77-8BF9-60C791F147D3}"/>
              </a:ext>
            </a:extLst>
          </p:cNvPr>
          <p:cNvGrpSpPr/>
          <p:nvPr/>
        </p:nvGrpSpPr>
        <p:grpSpPr>
          <a:xfrm>
            <a:off x="10563061" y="873332"/>
            <a:ext cx="1428800" cy="842799"/>
            <a:chOff x="1975412" y="5009002"/>
            <a:chExt cx="1428800" cy="842799"/>
          </a:xfrm>
        </p:grpSpPr>
        <p:sp>
          <p:nvSpPr>
            <p:cNvPr id="114" name="Rectangle 113">
              <a:extLst>
                <a:ext uri="{FF2B5EF4-FFF2-40B4-BE49-F238E27FC236}">
                  <a16:creationId xmlns:a16="http://schemas.microsoft.com/office/drawing/2014/main" id="{1652D84A-E63D-F6D4-E39D-794B8F5FA73E}"/>
                </a:ext>
              </a:extLst>
            </p:cNvPr>
            <p:cNvSpPr/>
            <p:nvPr/>
          </p:nvSpPr>
          <p:spPr bwMode="gray">
            <a:xfrm>
              <a:off x="1975412" y="5009002"/>
              <a:ext cx="1428800" cy="842799"/>
            </a:xfrm>
            <a:prstGeom prst="rect">
              <a:avLst/>
            </a:prstGeom>
            <a:solidFill>
              <a:srgbClr val="F5F6F8"/>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5" name="Text 29">
              <a:extLst>
                <a:ext uri="{FF2B5EF4-FFF2-40B4-BE49-F238E27FC236}">
                  <a16:creationId xmlns:a16="http://schemas.microsoft.com/office/drawing/2014/main" id="{31BF85AE-EC49-F1F6-40A4-5076C8C1BC21}"/>
                </a:ext>
              </a:extLst>
            </p:cNvPr>
            <p:cNvSpPr/>
            <p:nvPr/>
          </p:nvSpPr>
          <p:spPr>
            <a:xfrm>
              <a:off x="2059443" y="5071708"/>
              <a:ext cx="588600" cy="120909"/>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Legend</a:t>
              </a:r>
              <a:endParaRPr lang="en-US" sz="800" dirty="0">
                <a:solidFill>
                  <a:srgbClr val="1D2D3E"/>
                </a:solidFill>
              </a:endParaRPr>
            </a:p>
          </p:txBody>
        </p:sp>
        <p:sp>
          <p:nvSpPr>
            <p:cNvPr id="116" name="Text 32">
              <a:extLst>
                <a:ext uri="{FF2B5EF4-FFF2-40B4-BE49-F238E27FC236}">
                  <a16:creationId xmlns:a16="http://schemas.microsoft.com/office/drawing/2014/main" id="{13762345-97C3-D4B3-74F4-3F2298D7F412}"/>
                </a:ext>
              </a:extLst>
            </p:cNvPr>
            <p:cNvSpPr/>
            <p:nvPr/>
          </p:nvSpPr>
          <p:spPr>
            <a:xfrm>
              <a:off x="2494963" y="5369946"/>
              <a:ext cx="868854" cy="120909"/>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Real-time grounding flow</a:t>
              </a:r>
              <a:endParaRPr lang="en-US" sz="700" dirty="0"/>
            </a:p>
          </p:txBody>
        </p:sp>
        <p:cxnSp>
          <p:nvCxnSpPr>
            <p:cNvPr id="117" name="Straight Arrow Connector 116">
              <a:extLst>
                <a:ext uri="{FF2B5EF4-FFF2-40B4-BE49-F238E27FC236}">
                  <a16:creationId xmlns:a16="http://schemas.microsoft.com/office/drawing/2014/main" id="{36612C8E-F3D9-D46F-730E-47897F9C071A}"/>
                </a:ext>
              </a:extLst>
            </p:cNvPr>
            <p:cNvCxnSpPr>
              <a:cxnSpLocks/>
            </p:cNvCxnSpPr>
            <p:nvPr/>
          </p:nvCxnSpPr>
          <p:spPr>
            <a:xfrm>
              <a:off x="2058899" y="5434206"/>
              <a:ext cx="352577" cy="0"/>
            </a:xfrm>
            <a:prstGeom prst="straightConnector1">
              <a:avLst/>
            </a:prstGeom>
            <a:ln w="19050">
              <a:solidFill>
                <a:srgbClr val="0C70E4"/>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B971FB8-959F-EF43-484F-707333E8B76F}"/>
                </a:ext>
              </a:extLst>
            </p:cNvPr>
            <p:cNvCxnSpPr>
              <a:cxnSpLocks/>
            </p:cNvCxnSpPr>
            <p:nvPr/>
          </p:nvCxnSpPr>
          <p:spPr>
            <a:xfrm>
              <a:off x="2063989" y="5699058"/>
              <a:ext cx="347487" cy="0"/>
            </a:xfrm>
            <a:prstGeom prst="straightConnector1">
              <a:avLst/>
            </a:prstGeom>
            <a:ln w="19050">
              <a:solidFill>
                <a:srgbClr val="CC00DC"/>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Text 32">
              <a:extLst>
                <a:ext uri="{FF2B5EF4-FFF2-40B4-BE49-F238E27FC236}">
                  <a16:creationId xmlns:a16="http://schemas.microsoft.com/office/drawing/2014/main" id="{F3BBBB19-8A9D-BCEC-C3BB-5CD461B98A58}"/>
                </a:ext>
              </a:extLst>
            </p:cNvPr>
            <p:cNvSpPr/>
            <p:nvPr/>
          </p:nvSpPr>
          <p:spPr>
            <a:xfrm>
              <a:off x="2494963" y="5638603"/>
              <a:ext cx="868854" cy="120909"/>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Customer Success Digital Assistant flow </a:t>
              </a:r>
              <a:endParaRPr lang="en-US" sz="700" dirty="0"/>
            </a:p>
          </p:txBody>
        </p:sp>
      </p:grpSp>
      <p:cxnSp>
        <p:nvCxnSpPr>
          <p:cNvPr id="120" name="Elbow Connector 119">
            <a:extLst>
              <a:ext uri="{FF2B5EF4-FFF2-40B4-BE49-F238E27FC236}">
                <a16:creationId xmlns:a16="http://schemas.microsoft.com/office/drawing/2014/main" id="{3A43E2ED-E0A5-15A5-A699-97012A5773B6}"/>
              </a:ext>
            </a:extLst>
          </p:cNvPr>
          <p:cNvCxnSpPr>
            <a:cxnSpLocks/>
            <a:endCxn id="11" idx="2"/>
          </p:cNvCxnSpPr>
          <p:nvPr/>
        </p:nvCxnSpPr>
        <p:spPr>
          <a:xfrm rot="10800000" flipV="1">
            <a:off x="1430048" y="2797323"/>
            <a:ext cx="3383851" cy="414929"/>
          </a:xfrm>
          <a:prstGeom prst="bentConnector4">
            <a:avLst>
              <a:gd name="adj1" fmla="val 36340"/>
              <a:gd name="adj2" fmla="val 155094"/>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DBFAD830-FA65-062E-BCBB-DBF36020DEBA}"/>
              </a:ext>
            </a:extLst>
          </p:cNvPr>
          <p:cNvSpPr>
            <a:spLocks/>
          </p:cNvSpPr>
          <p:nvPr/>
        </p:nvSpPr>
        <p:spPr bwMode="gray">
          <a:xfrm>
            <a:off x="4270526" y="1628936"/>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2</a:t>
            </a:r>
          </a:p>
        </p:txBody>
      </p:sp>
      <p:sp>
        <p:nvSpPr>
          <p:cNvPr id="122" name="Rounded Rectangle 121">
            <a:extLst>
              <a:ext uri="{FF2B5EF4-FFF2-40B4-BE49-F238E27FC236}">
                <a16:creationId xmlns:a16="http://schemas.microsoft.com/office/drawing/2014/main" id="{148B017B-9789-55C8-8661-20C3D4734636}"/>
              </a:ext>
            </a:extLst>
          </p:cNvPr>
          <p:cNvSpPr/>
          <p:nvPr/>
        </p:nvSpPr>
        <p:spPr>
          <a:xfrm>
            <a:off x="2534532" y="3334659"/>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OData / HTTPS</a:t>
            </a:r>
            <a:endParaRPr lang="en-DE" sz="1200" dirty="0"/>
          </a:p>
        </p:txBody>
      </p:sp>
      <p:pic>
        <p:nvPicPr>
          <p:cNvPr id="123" name="Picture 2">
            <a:extLst>
              <a:ext uri="{FF2B5EF4-FFF2-40B4-BE49-F238E27FC236}">
                <a16:creationId xmlns:a16="http://schemas.microsoft.com/office/drawing/2014/main" id="{F545E915-BDBD-44EC-D476-9C3998DF311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730895" y="1658907"/>
            <a:ext cx="498412" cy="498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964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3077F49-C86C-3EF0-ED50-F868B53025E3}"/>
              </a:ext>
            </a:extLst>
          </p:cNvPr>
          <p:cNvSpPr>
            <a:spLocks noGrp="1"/>
          </p:cNvSpPr>
          <p:nvPr>
            <p:ph type="body" sz="quarter" idx="10"/>
          </p:nvPr>
        </p:nvSpPr>
        <p:spPr>
          <a:xfrm>
            <a:off x="498475" y="3197065"/>
            <a:ext cx="3305429" cy="2302587"/>
          </a:xfrm>
        </p:spPr>
        <p:txBody>
          <a:bodyPr/>
          <a:lstStyle/>
          <a:p>
            <a:r>
              <a:rPr lang="de-DE" dirty="0"/>
              <a:t>Sunny Kapoor</a:t>
            </a:r>
          </a:p>
          <a:p>
            <a:r>
              <a:rPr lang="de-DE" dirty="0">
                <a:hlinkClick r:id="rId2"/>
              </a:rPr>
              <a:t>sunny.kapoor@sap.com</a:t>
            </a:r>
            <a:endParaRPr lang="de-DE" dirty="0"/>
          </a:p>
          <a:p>
            <a:endParaRPr lang="de-DE" dirty="0"/>
          </a:p>
          <a:p>
            <a:r>
              <a:rPr lang="de-DE" dirty="0"/>
              <a:t>Prashant Gautam</a:t>
            </a:r>
          </a:p>
          <a:p>
            <a:r>
              <a:rPr lang="de-DE" dirty="0">
                <a:hlinkClick r:id="rId3"/>
              </a:rPr>
              <a:t>prashant.gautam@sap.com</a:t>
            </a:r>
            <a:endParaRPr lang="de-DE" dirty="0"/>
          </a:p>
          <a:p>
            <a:endParaRPr lang="de-DE" dirty="0"/>
          </a:p>
          <a:p>
            <a:r>
              <a:rPr lang="de-DE" dirty="0"/>
              <a:t>Karsten Strothmann</a:t>
            </a:r>
          </a:p>
          <a:p>
            <a:r>
              <a:rPr lang="en-IN" dirty="0">
                <a:hlinkClick r:id="rId4"/>
              </a:rPr>
              <a:t>k.strothmann@sap.com</a:t>
            </a:r>
            <a:endParaRPr lang="en-IN" dirty="0"/>
          </a:p>
          <a:p>
            <a:endParaRPr lang="en-IN" dirty="0"/>
          </a:p>
          <a:p>
            <a:r>
              <a:rPr lang="en-IN" dirty="0"/>
              <a:t>Piyush Gakhar</a:t>
            </a:r>
          </a:p>
          <a:p>
            <a:r>
              <a:rPr lang="en-IN" dirty="0">
                <a:hlinkClick r:id="rId5"/>
              </a:rPr>
              <a:t>piyush.gakhar@sap.com</a:t>
            </a:r>
            <a:r>
              <a:rPr lang="de-DE" dirty="0"/>
              <a:t> </a:t>
            </a:r>
          </a:p>
        </p:txBody>
      </p:sp>
      <p:sp>
        <p:nvSpPr>
          <p:cNvPr id="3" name="Textplatzhalter 2">
            <a:extLst>
              <a:ext uri="{FF2B5EF4-FFF2-40B4-BE49-F238E27FC236}">
                <a16:creationId xmlns:a16="http://schemas.microsoft.com/office/drawing/2014/main" id="{AD4C50BE-7DC4-693D-6D39-4994149FD76E}"/>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41628646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TechEd Template">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äsentation2" id="{01206AD5-7FF8-9149-86AD-111A2DF73E08}" vid="{B3D77812-0129-7541-BDAD-2CC78A0A35F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Override1.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2.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3.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4.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5.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6.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7,"isValidatorEnabled":false,"isLocked":false,"elementsMetadata":[],"slideId":"638331234102931200","enableDocumentContentUpdater":false,"version":"2.0"}]]></TemplafySlideTemplateConfiguration>
</file>

<file path=customXml/item2.xml><?xml version="1.0" encoding="utf-8"?>
<TemplafyTemplateConfiguration><![CDATA[{"elementsMetadata":[{"type":"shape","id":"3f0b8b37-260a-4498-93b8-315483b1dcd9","elementConfiguration":{"binding":"{{ DataSources.Classification[Form.Classification.Name].Display}}","type":"text","disableUpdates":false}},{"type":"shape","id":"290322f9-1797-4b4d-8043-942607235499","elementConfiguration":{"inheritDimensions":"{{InheritDimensions.InheritNone}}","width":"","height":"1 cm","image":"{{Form.SAPLogo.SubbrandBlue}}","visibility":"","type":"image","disableUpdates":false}},{"type":"shape","id":"74f902db-19ce-473e-a6ef-bfcbbe21a93e","elementConfiguration":{"binding":"{{Form.Classification.Display}}","visibility":"","type":"text","disableUpdates":false}},{"type":"shape","id":"15a0c36e-cfcd-42f4-8d96-f48f504a4dda","elementConfiguration":{"binding":"{{Form.Classification.Display}}","visibility":"","type":"text","disableUpdates":false}},{"type":"shape","id":"f018ab10-9877-4c1a-903d-8e20a0516ebf","elementConfiguration":{"inheritDimensions":"{{InheritDimensions.InheritNone}}","width":"","height":"1 cm","image":"{{Form.SAPLogo.SubbrandBlack}}","visibility":"","type":"image","disableUpdates":false}},{"type":"shape","id":"819aee73-a0a2-4380-a436-a557525fa29d","elementConfiguration":{"inheritDimensions":"{{InheritDimensions.InheritNone}}","width":"","height":"1 cm","image":"{{Form.SAPLogo.SubbrandWhite}}","visibility":"","type":"image","disableUpdates":false}},{"type":"shape","id":"281de79b-cce6-4308-a6d3-2c16a47ae934","elementConfiguration":{"binding":"{{Form.Classification.Display}}","visibility":"","type":"text","disableUpdates":false}},{"type":"shape","id":"31fb104a-4bd2-4be1-990c-9956a246a6a6","elementConfiguration":{"inheritDimensions":"{{InheritDimensions.InheritNone}}","width":"","height":"1 cm","image":"{{Form.SAPLogo.SubbrandBlue}}","visibility":"","type":"image","disableUpdates":false}},{"type":"shape","id":"dd500091-516e-4e09-935d-a8446760ab37","elementConfiguration":{"binding":"{{Form.Classification.Display}}","visibility":"","type":"text","disableUpdates":false}},{"type":"shape","id":"b86c6774-bfb5-42ce-af29-ad7c8e956cc6","elementConfiguration":{"inheritDimensions":"{{InheritDimensions.InheritNone}}","width":"","height":"1 cm","image":"{{Form.SAPLogo.SubbrandBlue}}","visibility":"","type":"image","disableUpdates":false}},{"type":"shape","id":"a4489086-5ad1-4eb9-8912-a3dfda15f59c","elementConfiguration":{"binding":"{{Form.Classification.Display}}","visibility":"","type":"text","disableUpdates":false}},{"type":"shape","id":"77d39480-6bb2-4f9e-b166-58e397c730ef","elementConfiguration":{"inheritDimensions":"{{InheritDimensions.InheritNone}}","width":"","height":"1 cm","image":"{{Form.SAPLogo.SubbrandBlue}}","visibility":"","type":"image","disableUpdates":false}},{"type":"shape","id":"c215a143-e24c-42fe-8717-bcd7348f576e","elementConfiguration":{"binding":"{{Form.Classification.Display}}","visibility":"","type":"text","disableUpdates":false}},{"type":"shape","id":"4df62b98-d4a2-4d63-b8e0-3801bf727202","elementConfiguration":{"inheritDimensions":"{{InheritDimensions.InheritNone}}","width":"","height":"1 cm","image":"{{Form.SAPLogo.SubbrandWhite}}","visibility":"","type":"image","disableUpdates":false}},{"type":"shape","id":"8cba19fe-2e13-48e5-b14b-92c3761b1d34","elementConfiguration":{"binding":"{{Form.Classification.Display}}","visibility":"","type":"text","disableUpdates":false}},{"type":"shape","id":"27f15a2f-efbf-4b45-a883-cb50c003bc42","elementConfiguration":{"binding":"{{DataSources.PPTCopyRight[\"Slide 5 copyright\"].CopyrightMessage}}","visibility":"","type":"text","disableUpdates":false}},{"type":"shape","id":"c55a38a9-de1b-495a-8b58-131e1d52fd54","elementConfiguration":{"inheritDimensions":"{{InheritDimensions.InheritNone}}","width":"","height":"1 cm","image":"{{Form.SAPLogo.SubbrandBlack}}","visibility":"","type":"image","disableUpdates":false}},{"type":"shape","id":"874250cf-0daf-4fd4-8228-464988deba1e","elementConfiguration":{"binding":"{{Form.Classification.Display}}","visibility":"","type":"text","disableUpdates":false}},{"type":"shape","id":"d4065cf0-3d7d-4421-8dd7-4a927a682008","elementConfiguration":{"inheritDimensions":"{{InheritDimensions.InheritNone}}","width":"","height":"1 cm","image":"{{Form.SAPLogo.SubbrandWhite}}","visibility":"","type":"image","disableUpdates":false}},{"type":"shape","id":"79cac289-6949-46c4-afc6-3b10b6515444","elementConfiguration":{"binding":"{{Form.Classification.Display}}","visibility":"","type":"text","disableUpdates":false}},{"type":"shape","id":"65841d7c-a25a-482e-8a0b-399fe2060e85","elementConfiguration":{"inheritDimensions":"{{InheritDimensions.InheritNone}}","width":"","height":"1 cm","image":"{{Form.SAPLogo.SubbrandBlack}}","visibility":"","type":"image","disableUpdates":false}},{"type":"shape","id":"9a099f80-0352-4bc9-9d82-a824546006f3","elementConfiguration":{"binding":"{{Form.Classification.Display}}","visibility":"","type":"text","disableUpdates":false}},{"type":"shape","id":"a0696034-9670-4d7b-a80a-e5801256b450","elementConfiguration":{"inheritDimensions":"{{InheritDimensions.InheritNone}}","width":"","height":"1 cm","image":"{{Form.SAPLogo.SubbrandWhite}}","visibility":"","type":"image","disableUpdates":false}},{"type":"shape","id":"efe1d89f-eade-44b0-a576-0c0f42301897","elementConfiguration":{"binding":"{{Form.Classification.Display}}","visibility":"","type":"text","disableUpdates":false}},{"type":"shape","id":"57053213-140f-42e4-b279-3aff034a8e0b","elementConfiguration":{"inheritDimensions":"{{InheritDimensions.InheritNone}}","width":"","height":"1 cm","image":"{{Form.SAPLogo.SubbrandWhite}}","visibility":"","type":"image","disableUpdates":false}},{"type":"shape","id":"d79d039e-49b3-4324-b9e4-2a15bf644364","elementConfiguration":{"binding":"{{Form.Classification.Display}}","visibility":"","type":"text","disableUpdates":false}},{"type":"shape","id":"c329a080-8cac-45b3-9090-29e32358fc6a","elementConfiguration":{"binding":"{{StringJoin(\", \", Form.SpeakerName,\"SAP\")}}","type":"text","disableUpdates":false}},{"type":"shape","id":"036a9aaf-43e1-4444-ab2f-2c19850121cf","elementConfiguration":{"binding":"{{FormatDateTime(Form.Date,\"MMMM dd, yyyy\",\"en-US\")}}","type":"text","disableUpdates":false}},{"type":"shape","id":"473c97bd-6527-4a05-b5f4-5c152564332e","elementConfiguration":{"binding":"{{StringJoin(\", \", Form.SpeakerName,\"SAP\")}}","type":"text","disableUpdates":false}},{"type":"shape","id":"759f30db-fd7e-4644-9268-245a52a87c4a","elementConfiguration":{"binding":"{{FormatDateTime(Form.Date,\"MMMM dd, yyyy\",\"en-US\")}}","type":"text","disableUpdates":false}},{"type":"shape","id":"fde02d00-ce80-4365-9d9b-bf7e02a1508f","elementConfiguration":{"binding":"{{StringJoin(\", \", Form.SpeakerName,\"SAP\")}}","type":"text","disableUpdates":false}},{"type":"shape","id":"cbb0b46e-43e3-433e-b41e-bd146292a8c7","elementConfiguration":{"binding":"{{FormatDateTime(Form.Date,\"MMMM dd, yyyy\",\"en-US\")}}","type":"text","disableUpdates":false}},{"type":"shape","id":"fc45eda2-9531-4c18-9e5b-851b689cb53d","elementConfiguration":{"binding":"{{StringJoin(\", \", Form.SpeakerName,\"SAP\")}}","type":"text","disableUpdates":false}},{"type":"shape","id":"075e6c73-5362-4a19-b37f-56f1675ff574","elementConfiguration":{"binding":"{{FormatDateTime(Form.Date,\"MMMM dd, yyyy\",\"en-US\")}}","type":"text","disableUpdates":false}},{"type":"shape","id":"52894cf0-968a-4afd-9cde-8550dd0fba68","elementConfiguration":{"binding":"{{StringJoin(\", \", Form.SpeakerName,\"SAP\")}}","type":"text","disableUpdates":false}},{"type":"shape","id":"8f89bd7f-10f8-43e3-8d2c-478085b4aae4","elementConfiguration":{"binding":"{{FormatDateTime(Form.Date,\"MMMM dd, yyyy\",\"en-US\")}}","type":"text","disableUpdates":false}},{"type":"shape","id":"8d9e1e6e-f3bd-4759-9efc-58b4b54479c2","elementConfiguration":{"binding":"{{StringJoin(\", \", Form.SpeakerName,\"SAP\")}}","type":"text","disableUpdates":false}},{"type":"shape","id":"416bc492-2ab1-4b95-8e4d-7e2d411f8372","elementConfiguration":{"binding":"{{FormatDateTime(Form.Date,\"MMMM dd, yyyy\",\"en-US\")}}","type":"text","disableUpdates":false}},{"type":"shape","id":"91ea2ed7-0f81-4e49-99ea-28c092a71883","elementConfiguration":{"binding":"{{Form.SpeakerName}}","type":"text","disableUpdates":false}},{"type":"shape","id":"3698467b-0ce9-4ef0-a8f2-89030f025514","elementConfiguration":{"binding":"{{Form.Email}}","type":"text","disableUpdates":false}}],"transformationConfigurations":[],"templateName":"SAP Template NEW","templateDescription":"","enableDocumentContentUpdater":true,"version":"2.0"}]]></TemplafyTemplateConfiguration>
</file>

<file path=customXml/item3.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4.xml><?xml version="1.0" encoding="utf-8"?>
<ct:contentTypeSchema xmlns:ct="http://schemas.microsoft.com/office/2006/metadata/contentType" xmlns:ma="http://schemas.microsoft.com/office/2006/metadata/properties/metaAttributes" ct:_="" ma:_="" ma:contentTypeName="Document" ma:contentTypeID="0x0101006A2BE913D2F71947BBDF9AAA10E1C28E" ma:contentTypeVersion="25" ma:contentTypeDescription="Create a new document." ma:contentTypeScope="" ma:versionID="2173717d4e3f899061bee8d1c722aed7">
  <xsd:schema xmlns:xsd="http://www.w3.org/2001/XMLSchema" xmlns:xs="http://www.w3.org/2001/XMLSchema" xmlns:p="http://schemas.microsoft.com/office/2006/metadata/properties" xmlns:ns2="49ef7e9e-01e8-4b5b-b8ae-1e8b9cb4c42a" xmlns:ns3="595ffcb2-9fa4-4efd-93aa-97d0f50f08e0" targetNamespace="http://schemas.microsoft.com/office/2006/metadata/properties" ma:root="true" ma:fieldsID="c6c0e1f13282f90151b0e0e0cb59ffd2" ns2:_="" ns3:_="">
    <xsd:import namespace="49ef7e9e-01e8-4b5b-b8ae-1e8b9cb4c42a"/>
    <xsd:import namespace="595ffcb2-9fa4-4efd-93aa-97d0f50f08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element ref="ns2:Custome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Owner" minOccurs="0"/>
                <xsd:element ref="ns2:Comment" minOccurs="0"/>
                <xsd:element ref="ns2:MediaServiceObjectDetectorVersions" minOccurs="0"/>
                <xsd:element ref="ns2:MediaServiceSearchProperties" minOccurs="0"/>
                <xsd:element ref="ns2:Kira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ef7e9e-01e8-4b5b-b8ae-1e8b9cb4c4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Customer" ma:index="18" nillable="true" ma:displayName="Customer" ma:internalName="Customer">
      <xsd:simpleType>
        <xsd:restriction base="dms:Text">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Owner" ma:index="25"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mment" ma:index="26" nillable="true" ma:displayName="Comment" ma:format="Dropdown" ma:internalName="Comment">
      <xsd:simpleType>
        <xsd:restriction base="dms:Text">
          <xsd:maxLength value="255"/>
        </xsd:restriction>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Kiran" ma:index="29" nillable="true" ma:displayName="Kiran" ma:format="Dropdown" ma:internalName="Kiran">
      <xsd:simpleType>
        <xsd:restriction base="dms:Text">
          <xsd:maxLength value="255"/>
        </xsd:restriction>
      </xsd:simple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5ffcb2-9fa4-4efd-93aa-97d0f50f08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4539bcfd-62af-45bb-9197-71a779eba09d}" ma:internalName="TaxCatchAll" ma:showField="CatchAllData" ma:web="595ffcb2-9fa4-4efd-93aa-97d0f50f08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TemplafySlideTemplateConfiguration><![CDATA[{"slideVersion":18,"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692406","enableDocumentContentUpdater":false,"version":"2.0"}]]></TemplafySlideTemplateConfiguration>
</file>

<file path=customXml/item8.xml><?xml version="1.0" encoding="utf-8"?>
<p:properties xmlns:p="http://schemas.microsoft.com/office/2006/metadata/properties" xmlns:xsi="http://www.w3.org/2001/XMLSchema-instance" xmlns:pc="http://schemas.microsoft.com/office/infopath/2007/PartnerControls">
  <documentManagement>
    <Owner xmlns="49ef7e9e-01e8-4b5b-b8ae-1e8b9cb4c42a">
      <UserInfo>
        <DisplayName/>
        <AccountId xsi:nil="true"/>
        <AccountType/>
      </UserInfo>
    </Owner>
    <lcf76f155ced4ddcb4097134ff3c332f xmlns="49ef7e9e-01e8-4b5b-b8ae-1e8b9cb4c42a">
      <Terms xmlns="http://schemas.microsoft.com/office/infopath/2007/PartnerControls"/>
    </lcf76f155ced4ddcb4097134ff3c332f>
    <Comment xmlns="49ef7e9e-01e8-4b5b-b8ae-1e8b9cb4c42a" xsi:nil="true"/>
    <Customer xmlns="49ef7e9e-01e8-4b5b-b8ae-1e8b9cb4c42a" xsi:nil="true"/>
    <Kiran xmlns="49ef7e9e-01e8-4b5b-b8ae-1e8b9cb4c42a" xsi:nil="true"/>
    <TaxCatchAll xmlns="595ffcb2-9fa4-4efd-93aa-97d0f50f08e0" xsi:nil="true"/>
  </documentManagement>
</p:properties>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97E3BD22-8559-41C7-B32B-85AADBCE3220}">
  <ds:schemaRefs/>
</ds:datastoreItem>
</file>

<file path=customXml/itemProps2.xml><?xml version="1.0" encoding="utf-8"?>
<ds:datastoreItem xmlns:ds="http://schemas.openxmlformats.org/officeDocument/2006/customXml" ds:itemID="{626BBCBB-1894-4E66-BA48-9E91CE3ACBA0}">
  <ds:schemaRefs/>
</ds:datastoreItem>
</file>

<file path=customXml/itemProps3.xml><?xml version="1.0" encoding="utf-8"?>
<ds:datastoreItem xmlns:ds="http://schemas.openxmlformats.org/officeDocument/2006/customXml" ds:itemID="{77EBBC25-7217-6047-A6FE-6E3834623618}">
  <ds:schemaRefs/>
</ds:datastoreItem>
</file>

<file path=customXml/itemProps4.xml><?xml version="1.0" encoding="utf-8"?>
<ds:datastoreItem xmlns:ds="http://schemas.openxmlformats.org/officeDocument/2006/customXml" ds:itemID="{8CA7A899-BDDB-4958-BDFE-ECB3525A91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ef7e9e-01e8-4b5b-b8ae-1e8b9cb4c42a"/>
    <ds:schemaRef ds:uri="595ffcb2-9fa4-4efd-93aa-97d0f50f08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C49FFC8-2FF3-4057-96F0-3BCD1A4F0351}">
  <ds:schemaRefs/>
</ds:datastoreItem>
</file>

<file path=customXml/itemProps6.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7.xml><?xml version="1.0" encoding="utf-8"?>
<ds:datastoreItem xmlns:ds="http://schemas.openxmlformats.org/officeDocument/2006/customXml" ds:itemID="{E592BBB8-4E80-3C45-BEE9-486ED596EB3C}">
  <ds:schemaRefs/>
</ds:datastoreItem>
</file>

<file path=customXml/itemProps8.xml><?xml version="1.0" encoding="utf-8"?>
<ds:datastoreItem xmlns:ds="http://schemas.openxmlformats.org/officeDocument/2006/customXml" ds:itemID="{C1422F45-04DB-421D-8796-270006657806}">
  <ds:schemaRefs>
    <ds:schemaRef ds:uri="http://schemas.microsoft.com/office/2006/metadata/properties"/>
    <ds:schemaRef ds:uri="http://schemas.microsoft.com/office/2006/documentManagement/types"/>
    <ds:schemaRef ds:uri="http://purl.org/dc/elements/1.1/"/>
    <ds:schemaRef ds:uri="cf18cf11-6301-4bd0-b1a8-97119a588e2d"/>
    <ds:schemaRef ds:uri="http://schemas.openxmlformats.org/package/2006/metadata/core-properties"/>
    <ds:schemaRef ds:uri="http://purl.org/dc/dcmitype/"/>
    <ds:schemaRef ds:uri="http://purl.org/dc/terms/"/>
    <ds:schemaRef ds:uri="http://schemas.microsoft.com/office/infopath/2007/PartnerControls"/>
    <ds:schemaRef ds:uri="73ca5e69-dc29-4cb6-ba7e-92d9fa34b5d6"/>
    <ds:schemaRef ds:uri="http://www.w3.org/XML/1998/namespace"/>
    <ds:schemaRef ds:uri="49ef7e9e-01e8-4b5b-b8ae-1e8b9cb4c42a"/>
    <ds:schemaRef ds:uri="595ffcb2-9fa4-4efd-93aa-97d0f50f08e0"/>
  </ds:schemaRefs>
</ds:datastoreItem>
</file>

<file path=customXml/itemProps9.xml><?xml version="1.0" encoding="utf-8"?>
<ds:datastoreItem xmlns:ds="http://schemas.openxmlformats.org/officeDocument/2006/customXml" ds:itemID="{7F6898E6-9ADD-4538-B0E5-FC21C8DB6903}">
  <ds:schemaRefs/>
</ds:datastoreItem>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emplate>SAP TechEd Template</Template>
  <TotalTime>53</TotalTime>
  <Words>725</Words>
  <Application>Microsoft Macintosh PowerPoint</Application>
  <PresentationFormat>Custom</PresentationFormat>
  <Paragraphs>134</Paragraphs>
  <Slides>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vt:i4>
      </vt:variant>
    </vt:vector>
  </HeadingPairs>
  <TitlesOfParts>
    <vt:vector size="17" baseType="lpstr">
      <vt:lpstr>72 Semibold</vt:lpstr>
      <vt:lpstr>72 Bold</vt:lpstr>
      <vt:lpstr>wingdings</vt:lpstr>
      <vt:lpstr>wingdings</vt:lpstr>
      <vt:lpstr>Courier New</vt:lpstr>
      <vt:lpstr>Arial</vt:lpstr>
      <vt:lpstr>Arial Unicode MS</vt:lpstr>
      <vt:lpstr>72 Brand Black</vt:lpstr>
      <vt:lpstr>72 Brand</vt:lpstr>
      <vt:lpstr>72 Brand Medium</vt:lpstr>
      <vt:lpstr>72</vt:lpstr>
      <vt:lpstr>Symbol</vt:lpstr>
      <vt:lpstr>SAP TechEd Template</vt:lpstr>
      <vt:lpstr>Real-time data for AI agents: Grounding with event-driven architecture</vt:lpstr>
      <vt:lpstr>Scenario</vt:lpstr>
      <vt:lpstr>Scenario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Tseng, Claire</dc:creator>
  <cp:keywords/>
  <dc:description/>
  <cp:lastModifiedBy>Kapoor, Sunny</cp:lastModifiedBy>
  <cp:revision>20</cp:revision>
  <dcterms:created xsi:type="dcterms:W3CDTF">2025-09-17T15:38:20Z</dcterms:created>
  <dcterms:modified xsi:type="dcterms:W3CDTF">2025-10-07T20:27:26Z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PreviousAdHocReviewCycleID">
    <vt:i4>1357826825</vt:i4>
  </property>
  <property fmtid="{D5CDD505-2E9C-101B-9397-08002B2CF9AE}" pid="6" name="ContentTypeId">
    <vt:lpwstr>0x0101006A2BE913D2F71947BBDF9AAA10E1C28E</vt:lpwstr>
  </property>
  <property fmtid="{D5CDD505-2E9C-101B-9397-08002B2CF9AE}" pid="7" name="TemplafyTimeStamp">
    <vt:lpwstr>2024-09-17T07:55:49</vt:lpwstr>
  </property>
  <property fmtid="{D5CDD505-2E9C-101B-9397-08002B2CF9AE}" pid="8" name="TemplafyTenantId">
    <vt:lpwstr>sap</vt:lpwstr>
  </property>
  <property fmtid="{D5CDD505-2E9C-101B-9397-08002B2CF9AE}" pid="9" name="TemplafyTemplateId">
    <vt:lpwstr>743088030174412800</vt:lpwstr>
  </property>
  <property fmtid="{D5CDD505-2E9C-101B-9397-08002B2CF9AE}" pid="10" name="TemplafyUserProfileId">
    <vt:lpwstr>637653955260011855</vt:lpwstr>
  </property>
  <property fmtid="{D5CDD505-2E9C-101B-9397-08002B2CF9AE}" pid="11" name="TemplafyLanguageCode">
    <vt:lpwstr>en-US</vt:lpwstr>
  </property>
  <property fmtid="{D5CDD505-2E9C-101B-9397-08002B2CF9AE}" pid="12" name="TemplafyFromBlank">
    <vt:bool>false</vt:bool>
  </property>
  <property fmtid="{D5CDD505-2E9C-101B-9397-08002B2CF9AE}" pid="13" name="MediaServiceImageTags">
    <vt:lpwstr/>
  </property>
  <property fmtid="{D5CDD505-2E9C-101B-9397-08002B2CF9AE}" pid="14" name="Order">
    <vt:lpwstr>272900.000000000</vt:lpwstr>
  </property>
  <property fmtid="{D5CDD505-2E9C-101B-9397-08002B2CF9AE}" pid="15" name="xd_ProgID">
    <vt:lpwstr/>
  </property>
  <property fmtid="{D5CDD505-2E9C-101B-9397-08002B2CF9AE}" pid="16" name="_SourceUrl">
    <vt:lpwstr/>
  </property>
  <property fmtid="{D5CDD505-2E9C-101B-9397-08002B2CF9AE}" pid="17" name="_SharedFileIndex">
    <vt:lpwstr/>
  </property>
  <property fmtid="{D5CDD505-2E9C-101B-9397-08002B2CF9AE}" pid="18" name="ComplianceAssetId">
    <vt:lpwstr/>
  </property>
  <property fmtid="{D5CDD505-2E9C-101B-9397-08002B2CF9AE}" pid="19" name="TemplateUrl">
    <vt:lpwstr/>
  </property>
  <property fmtid="{D5CDD505-2E9C-101B-9397-08002B2CF9AE}" pid="20" name="_ExtendedDescription">
    <vt:lpwstr/>
  </property>
  <property fmtid="{D5CDD505-2E9C-101B-9397-08002B2CF9AE}" pid="21" name="TriggerFlowInfo">
    <vt:lpwstr/>
  </property>
  <property fmtid="{D5CDD505-2E9C-101B-9397-08002B2CF9AE}" pid="22" name="xd_Signature">
    <vt:lpwstr/>
  </property>
</Properties>
</file>